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75" r:id="rId2"/>
    <p:sldId id="383" r:id="rId3"/>
    <p:sldId id="390" r:id="rId4"/>
    <p:sldId id="388" r:id="rId5"/>
    <p:sldId id="384" r:id="rId6"/>
    <p:sldId id="385" r:id="rId7"/>
    <p:sldId id="386" r:id="rId8"/>
    <p:sldId id="387" r:id="rId9"/>
    <p:sldId id="366" r:id="rId10"/>
    <p:sldId id="381" r:id="rId11"/>
    <p:sldId id="392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7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52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01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DE608-0CE8-4B12-8D15-7CB79FEA8B43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</dgm:pt>
    <dgm:pt modelId="{7AD49DA5-6268-4802-89F6-49E1DA2DE920}">
      <dgm:prSet phldrT="[Text]" custT="1"/>
      <dgm:spPr/>
      <dgm:t>
        <a:bodyPr/>
        <a:lstStyle/>
        <a:p>
          <a:r>
            <a:rPr lang="en-U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Preliminary Review by Deans Council</a:t>
          </a:r>
        </a:p>
      </dgm:t>
    </dgm:pt>
    <dgm:pt modelId="{11F095BA-A7C7-4C99-9C36-A2CF3A3D5C67}" type="parTrans" cxnId="{3E1B8AA6-2F29-45C5-9520-85544F3FA043}">
      <dgm:prSet/>
      <dgm:spPr/>
      <dgm:t>
        <a:bodyPr/>
        <a:lstStyle/>
        <a:p>
          <a:endParaRPr lang="en-US"/>
        </a:p>
      </dgm:t>
    </dgm:pt>
    <dgm:pt modelId="{14172CE3-B9FD-4D01-AF37-81F2CE0F9B61}" type="sibTrans" cxnId="{3E1B8AA6-2F29-45C5-9520-85544F3FA043}">
      <dgm:prSet/>
      <dgm:spPr/>
      <dgm:t>
        <a:bodyPr/>
        <a:lstStyle/>
        <a:p>
          <a:endParaRPr lang="en-US"/>
        </a:p>
      </dgm:t>
    </dgm:pt>
    <dgm:pt modelId="{1B3C6429-CA67-4906-8376-82AC315D4F95}">
      <dgm:prSet phldrT="[Text]" custT="1"/>
      <dgm:spPr/>
      <dgm:t>
        <a:bodyPr/>
        <a:lstStyle/>
        <a:p>
          <a:r>
            <a:rPr lang="en-U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Financial Aid Review Committee (FARC)</a:t>
          </a:r>
        </a:p>
      </dgm:t>
    </dgm:pt>
    <dgm:pt modelId="{8A4F60AC-BA2A-4827-A7C8-631F81945D03}" type="parTrans" cxnId="{8269D438-885A-4BCA-81C7-926FE2FB3BF3}">
      <dgm:prSet/>
      <dgm:spPr/>
      <dgm:t>
        <a:bodyPr/>
        <a:lstStyle/>
        <a:p>
          <a:endParaRPr lang="en-US"/>
        </a:p>
      </dgm:t>
    </dgm:pt>
    <dgm:pt modelId="{20042306-36AE-486E-90D3-CDBF4ED54004}" type="sibTrans" cxnId="{8269D438-885A-4BCA-81C7-926FE2FB3BF3}">
      <dgm:prSet/>
      <dgm:spPr/>
      <dgm:t>
        <a:bodyPr/>
        <a:lstStyle/>
        <a:p>
          <a:endParaRPr lang="en-US"/>
        </a:p>
      </dgm:t>
    </dgm:pt>
    <dgm:pt modelId="{3FC1B5B5-0100-4AE5-B0CA-6A5AEEECAFDA}">
      <dgm:prSet phldrT="[Text]" custT="1"/>
      <dgm:spPr/>
      <dgm:t>
        <a:bodyPr/>
        <a:lstStyle/>
        <a:p>
          <a:r>
            <a:rPr lang="en-U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Final Review &amp; Approval by Deans Council</a:t>
          </a:r>
        </a:p>
      </dgm:t>
    </dgm:pt>
    <dgm:pt modelId="{E0F773E4-62BB-484F-8E5F-EF97DA429E22}" type="parTrans" cxnId="{E6B95587-B63C-4B25-9B43-1886FBA87F16}">
      <dgm:prSet/>
      <dgm:spPr/>
      <dgm:t>
        <a:bodyPr/>
        <a:lstStyle/>
        <a:p>
          <a:endParaRPr lang="en-US"/>
        </a:p>
      </dgm:t>
    </dgm:pt>
    <dgm:pt modelId="{882AF852-DF2C-4965-A906-297C9D40B9A6}" type="sibTrans" cxnId="{E6B95587-B63C-4B25-9B43-1886FBA87F16}">
      <dgm:prSet/>
      <dgm:spPr/>
      <dgm:t>
        <a:bodyPr/>
        <a:lstStyle/>
        <a:p>
          <a:endParaRPr lang="en-US"/>
        </a:p>
      </dgm:t>
    </dgm:pt>
    <dgm:pt modelId="{07E4F3FD-4EE6-4FE9-B49B-AF9CE3365D9D}">
      <dgm:prSet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Review of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FY23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Business Case Program Proposals</a:t>
          </a:r>
          <a:b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en-US" sz="1600" dirty="0">
            <a:highlight>
              <a:srgbClr val="FFFF00"/>
            </a:highligh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6A6C59-238E-496D-A3E7-A3A8D0B038C9}" type="parTrans" cxnId="{AE43B8F2-7AC3-4E16-9215-D6C30070CEC9}">
      <dgm:prSet/>
      <dgm:spPr/>
      <dgm:t>
        <a:bodyPr/>
        <a:lstStyle/>
        <a:p>
          <a:endParaRPr lang="en-US"/>
        </a:p>
      </dgm:t>
    </dgm:pt>
    <dgm:pt modelId="{CE29B37A-0972-484E-8931-2EF0F0E0D5F0}" type="sibTrans" cxnId="{AE43B8F2-7AC3-4E16-9215-D6C30070CEC9}">
      <dgm:prSet/>
      <dgm:spPr/>
      <dgm:t>
        <a:bodyPr/>
        <a:lstStyle/>
        <a:p>
          <a:endParaRPr lang="en-US"/>
        </a:p>
      </dgm:t>
    </dgm:pt>
    <dgm:pt modelId="{2DFC861C-CC1C-449A-A895-C5DCE0884803}">
      <dgm:prSet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Review of programs with special tuition pricing, scholarships, or financial aid</a:t>
          </a:r>
          <a:b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DA1EA8-800A-44C1-B232-F5AE877CB7E9}" type="parTrans" cxnId="{94DE131F-E84A-46BC-AF1F-244AA119CA58}">
      <dgm:prSet/>
      <dgm:spPr/>
      <dgm:t>
        <a:bodyPr/>
        <a:lstStyle/>
        <a:p>
          <a:endParaRPr lang="en-US"/>
        </a:p>
      </dgm:t>
    </dgm:pt>
    <dgm:pt modelId="{8E4A6EB2-6413-4A4F-B2E2-2E4030F82FB5}" type="sibTrans" cxnId="{94DE131F-E84A-46BC-AF1F-244AA119CA58}">
      <dgm:prSet/>
      <dgm:spPr/>
      <dgm:t>
        <a:bodyPr/>
        <a:lstStyle/>
        <a:p>
          <a:endParaRPr lang="en-US"/>
        </a:p>
      </dgm:t>
    </dgm:pt>
    <dgm:pt modelId="{40B116D3-7671-4127-AC6D-7A6FC3BC6D69}">
      <dgm:prSet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Review of the </a:t>
          </a:r>
          <a:r>
            <a:rPr lang="en-US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FY23</a:t>
          </a:r>
          <a:r>
            <a:rPr lang="en-U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Financial Proformas </a:t>
          </a:r>
          <a:r>
            <a:rPr lang="en-US" sz="1100" i="1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US" sz="11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eg</a:t>
          </a:r>
          <a:r>
            <a:rPr lang="en-US" sz="1100" i="1" dirty="0">
              <a:latin typeface="Times New Roman" panose="02020603050405020304" pitchFamily="18" charset="0"/>
              <a:cs typeface="Times New Roman" panose="02020603050405020304" pitchFamily="18" charset="0"/>
            </a:rPr>
            <a:t>, approved Business Case Program Proposals) 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requesting </a:t>
          </a:r>
          <a:r>
            <a:rPr lang="en-US" sz="1800" b="0" dirty="0">
              <a:latin typeface="Times New Roman" panose="02020603050405020304" pitchFamily="18" charset="0"/>
              <a:cs typeface="Times New Roman" panose="02020603050405020304" pitchFamily="18" charset="0"/>
            </a:rPr>
            <a:t>new financial resources </a:t>
          </a:r>
          <a:br>
            <a:rPr lang="en-US" sz="1800" b="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F8482D-55C2-4E47-A755-80D622FABE89}" type="parTrans" cxnId="{B2BAD731-6AC8-4B9A-B899-96ED68B369EE}">
      <dgm:prSet/>
      <dgm:spPr/>
      <dgm:t>
        <a:bodyPr/>
        <a:lstStyle/>
        <a:p>
          <a:endParaRPr lang="en-US"/>
        </a:p>
      </dgm:t>
    </dgm:pt>
    <dgm:pt modelId="{0CD829E3-6EE9-439D-92DD-D03211D1A801}" type="sibTrans" cxnId="{B2BAD731-6AC8-4B9A-B899-96ED68B369EE}">
      <dgm:prSet/>
      <dgm:spPr/>
      <dgm:t>
        <a:bodyPr/>
        <a:lstStyle/>
        <a:p>
          <a:endParaRPr lang="en-US"/>
        </a:p>
      </dgm:t>
    </dgm:pt>
    <dgm:pt modelId="{AB2CBBF8-29F7-41C1-B53C-94AEA252F389}">
      <dgm:prSet custT="1"/>
      <dgm:spPr/>
      <dgm:t>
        <a:bodyPr/>
        <a:lstStyle/>
        <a:p>
          <a:r>
            <a:rPr lang="en-US" sz="16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April 6, 2021</a:t>
          </a:r>
        </a:p>
      </dgm:t>
    </dgm:pt>
    <dgm:pt modelId="{5A1B5320-EEE8-45CF-881B-6C0EBC4F1EE7}" type="parTrans" cxnId="{527F8389-6AE6-4D10-967D-600339CFEB42}">
      <dgm:prSet/>
      <dgm:spPr/>
      <dgm:t>
        <a:bodyPr/>
        <a:lstStyle/>
        <a:p>
          <a:endParaRPr lang="en-US"/>
        </a:p>
      </dgm:t>
    </dgm:pt>
    <dgm:pt modelId="{9B6E76E5-BCC9-4D49-9261-29B14126409D}" type="sibTrans" cxnId="{527F8389-6AE6-4D10-967D-600339CFEB42}">
      <dgm:prSet/>
      <dgm:spPr/>
      <dgm:t>
        <a:bodyPr/>
        <a:lstStyle/>
        <a:p>
          <a:endParaRPr lang="en-US"/>
        </a:p>
      </dgm:t>
    </dgm:pt>
    <dgm:pt modelId="{CA061347-6B3A-46D0-B441-3D3A2CC02D02}">
      <dgm:prSet custT="1"/>
      <dgm:spPr/>
      <dgm:t>
        <a:bodyPr/>
        <a:lstStyle/>
        <a:p>
          <a:r>
            <a:rPr lang="en-U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December 1, 2020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E2F204-D318-4E55-A8ED-60C130040470}" type="parTrans" cxnId="{E59C9B73-F02B-470D-B72D-9A2947954919}">
      <dgm:prSet/>
      <dgm:spPr/>
      <dgm:t>
        <a:bodyPr/>
        <a:lstStyle/>
        <a:p>
          <a:endParaRPr lang="en-US"/>
        </a:p>
      </dgm:t>
    </dgm:pt>
    <dgm:pt modelId="{45674012-AEB7-4FA4-95FE-9B30E898BD98}" type="sibTrans" cxnId="{E59C9B73-F02B-470D-B72D-9A2947954919}">
      <dgm:prSet/>
      <dgm:spPr/>
      <dgm:t>
        <a:bodyPr/>
        <a:lstStyle/>
        <a:p>
          <a:endParaRPr lang="en-US"/>
        </a:p>
      </dgm:t>
    </dgm:pt>
    <dgm:pt modelId="{801458A3-1C7B-4EC5-BB2B-4278A8F4FD0E}">
      <dgm:prSet custT="1"/>
      <dgm:spPr/>
      <dgm:t>
        <a:bodyPr/>
        <a:lstStyle/>
        <a:p>
          <a:r>
            <a:rPr lang="en-U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Meets every Tuesday from 1:00pm-2:30pm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B802C3-61B9-4A5E-BF12-66C3E6DD46D6}" type="parTrans" cxnId="{4A9BE8B9-E787-4C3C-9D6A-99A046EE9B00}">
      <dgm:prSet/>
      <dgm:spPr/>
      <dgm:t>
        <a:bodyPr/>
        <a:lstStyle/>
        <a:p>
          <a:endParaRPr lang="en-US"/>
        </a:p>
      </dgm:t>
    </dgm:pt>
    <dgm:pt modelId="{962E77DC-E27B-4388-898B-9F0CA8724DFD}" type="sibTrans" cxnId="{4A9BE8B9-E787-4C3C-9D6A-99A046EE9B00}">
      <dgm:prSet/>
      <dgm:spPr/>
      <dgm:t>
        <a:bodyPr/>
        <a:lstStyle/>
        <a:p>
          <a:endParaRPr lang="en-US"/>
        </a:p>
      </dgm:t>
    </dgm:pt>
    <dgm:pt modelId="{35AA647F-93E1-4FE1-9345-5A46E9D0FC00}">
      <dgm:prSet custT="1"/>
      <dgm:spPr/>
      <dgm:t>
        <a:bodyPr/>
        <a:lstStyle/>
        <a:p>
          <a:r>
            <a:rPr lang="en-U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October 6, 2020</a:t>
          </a:r>
        </a:p>
      </dgm:t>
    </dgm:pt>
    <dgm:pt modelId="{48E5BF10-CCCC-477A-9A05-79B7D4F64D2D}" type="sibTrans" cxnId="{D5F773E8-3EEB-4AC5-9991-5184F24F1E9E}">
      <dgm:prSet/>
      <dgm:spPr/>
      <dgm:t>
        <a:bodyPr/>
        <a:lstStyle/>
        <a:p>
          <a:endParaRPr lang="en-US"/>
        </a:p>
      </dgm:t>
    </dgm:pt>
    <dgm:pt modelId="{9F5F488A-253A-40B3-B722-3F602A3114E4}" type="parTrans" cxnId="{D5F773E8-3EEB-4AC5-9991-5184F24F1E9E}">
      <dgm:prSet/>
      <dgm:spPr/>
      <dgm:t>
        <a:bodyPr/>
        <a:lstStyle/>
        <a:p>
          <a:endParaRPr lang="en-US"/>
        </a:p>
      </dgm:t>
    </dgm:pt>
    <dgm:pt modelId="{44531EC0-D323-4181-9FA2-1ED4CE166F70}">
      <dgm:prSet custT="1"/>
      <dgm:spPr/>
      <dgm:t>
        <a:bodyPr/>
        <a:lstStyle/>
        <a:p>
          <a:r>
            <a:rPr lang="en-U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November 3, 2020</a:t>
          </a:r>
        </a:p>
      </dgm:t>
    </dgm:pt>
    <dgm:pt modelId="{82D927CA-7ABB-4928-90BF-56D8D49A661A}" type="sibTrans" cxnId="{3B2658A1-0971-49E1-9263-14DDD5E65910}">
      <dgm:prSet/>
      <dgm:spPr/>
      <dgm:t>
        <a:bodyPr/>
        <a:lstStyle/>
        <a:p>
          <a:endParaRPr lang="en-US"/>
        </a:p>
      </dgm:t>
    </dgm:pt>
    <dgm:pt modelId="{C1A872B1-A423-4695-8A50-2947EBDE9BE4}" type="parTrans" cxnId="{3B2658A1-0971-49E1-9263-14DDD5E65910}">
      <dgm:prSet/>
      <dgm:spPr/>
      <dgm:t>
        <a:bodyPr/>
        <a:lstStyle/>
        <a:p>
          <a:endParaRPr lang="en-US"/>
        </a:p>
      </dgm:t>
    </dgm:pt>
    <dgm:pt modelId="{29F9AAD2-C6A3-4A5F-84C5-6118AC19BBA9}">
      <dgm:prSet custT="1"/>
      <dgm:spPr/>
      <dgm:t>
        <a:bodyPr/>
        <a:lstStyle/>
        <a:p>
          <a:endParaRPr lang="en-US" sz="1600" b="1" dirty="0">
            <a:highlight>
              <a:srgbClr val="FFFF00"/>
            </a:highligh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224280-B1F0-449C-AD15-54CDCA083E31}" type="sibTrans" cxnId="{63ECC0E9-4ADC-4481-9997-E96826603ADA}">
      <dgm:prSet/>
      <dgm:spPr/>
      <dgm:t>
        <a:bodyPr/>
        <a:lstStyle/>
        <a:p>
          <a:endParaRPr lang="en-US"/>
        </a:p>
      </dgm:t>
    </dgm:pt>
    <dgm:pt modelId="{796E9C67-86DA-4B5F-BF0F-9D326A9E4D4E}" type="parTrans" cxnId="{63ECC0E9-4ADC-4481-9997-E96826603ADA}">
      <dgm:prSet/>
      <dgm:spPr/>
      <dgm:t>
        <a:bodyPr/>
        <a:lstStyle/>
        <a:p>
          <a:endParaRPr lang="en-US"/>
        </a:p>
      </dgm:t>
    </dgm:pt>
    <dgm:pt modelId="{DB08CAC9-2EC2-4113-82A9-457B67AD15E8}">
      <dgm:prSet custT="1"/>
      <dgm:spPr/>
      <dgm:t>
        <a:bodyPr/>
        <a:lstStyle/>
        <a:p>
          <a:r>
            <a:rPr lang="en-US" sz="16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January 12, 2021</a:t>
          </a:r>
        </a:p>
      </dgm:t>
    </dgm:pt>
    <dgm:pt modelId="{11B72094-16FF-44A8-96C5-D02F057CAF15}" type="parTrans" cxnId="{B0C81C4B-0548-4FBF-95A7-DF67FC70D744}">
      <dgm:prSet/>
      <dgm:spPr/>
      <dgm:t>
        <a:bodyPr/>
        <a:lstStyle/>
        <a:p>
          <a:endParaRPr lang="en-US"/>
        </a:p>
      </dgm:t>
    </dgm:pt>
    <dgm:pt modelId="{B914375B-4E92-4617-B3FF-006D9CB36D45}" type="sibTrans" cxnId="{B0C81C4B-0548-4FBF-95A7-DF67FC70D744}">
      <dgm:prSet/>
      <dgm:spPr/>
      <dgm:t>
        <a:bodyPr/>
        <a:lstStyle/>
        <a:p>
          <a:endParaRPr lang="en-US"/>
        </a:p>
      </dgm:t>
    </dgm:pt>
    <dgm:pt modelId="{0AED2D87-AE82-4060-988E-1564B7FFA470}">
      <dgm:prSet custT="1"/>
      <dgm:spPr/>
      <dgm:t>
        <a:bodyPr/>
        <a:lstStyle/>
        <a:p>
          <a:r>
            <a:rPr lang="en-US" sz="16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March 9, 2021</a:t>
          </a:r>
        </a:p>
      </dgm:t>
    </dgm:pt>
    <dgm:pt modelId="{AEDBF867-A429-41A7-85F1-A46D11A9CE90}" type="parTrans" cxnId="{C5133BC5-2507-4123-BE39-2B87568E01B7}">
      <dgm:prSet/>
      <dgm:spPr/>
      <dgm:t>
        <a:bodyPr/>
        <a:lstStyle/>
        <a:p>
          <a:endParaRPr lang="en-US"/>
        </a:p>
      </dgm:t>
    </dgm:pt>
    <dgm:pt modelId="{61EC2C53-8A6B-40AB-A6CB-A2267BFF58BA}" type="sibTrans" cxnId="{C5133BC5-2507-4123-BE39-2B87568E01B7}">
      <dgm:prSet/>
      <dgm:spPr/>
      <dgm:t>
        <a:bodyPr/>
        <a:lstStyle/>
        <a:p>
          <a:endParaRPr lang="en-US"/>
        </a:p>
      </dgm:t>
    </dgm:pt>
    <dgm:pt modelId="{FFC8B827-0D53-4B21-8D39-72AD23738930}">
      <dgm:prSet custT="1"/>
      <dgm:spPr/>
      <dgm:t>
        <a:bodyPr/>
        <a:lstStyle/>
        <a:p>
          <a:r>
            <a:rPr lang="en-US" sz="16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February 9, 2021</a:t>
          </a:r>
        </a:p>
      </dgm:t>
    </dgm:pt>
    <dgm:pt modelId="{00DE983C-842C-40F2-BF95-519C641B7016}" type="parTrans" cxnId="{9BBD199C-FA8E-48B4-AE52-07B44D63B4DA}">
      <dgm:prSet/>
      <dgm:spPr/>
      <dgm:t>
        <a:bodyPr/>
        <a:lstStyle/>
        <a:p>
          <a:endParaRPr lang="en-US"/>
        </a:p>
      </dgm:t>
    </dgm:pt>
    <dgm:pt modelId="{3CEC88DE-3636-4AEF-8C78-7CA683FAC7CD}" type="sibTrans" cxnId="{9BBD199C-FA8E-48B4-AE52-07B44D63B4DA}">
      <dgm:prSet/>
      <dgm:spPr/>
      <dgm:t>
        <a:bodyPr/>
        <a:lstStyle/>
        <a:p>
          <a:endParaRPr lang="en-US"/>
        </a:p>
      </dgm:t>
    </dgm:pt>
    <dgm:pt modelId="{F9C89766-5212-4812-915B-B2719348504A}">
      <dgm:prSet custT="1"/>
      <dgm:spPr/>
      <dgm:t>
        <a:bodyPr/>
        <a:lstStyle/>
        <a:p>
          <a:r>
            <a:rPr lang="en-US" sz="16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May 11, 2021 </a:t>
          </a:r>
          <a:r>
            <a:rPr lang="en-US" sz="105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*if needed</a:t>
          </a:r>
          <a:endParaRPr lang="en-US" sz="16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16C344-DC35-4EE1-847C-FEE0FC381D29}" type="parTrans" cxnId="{E3AA0115-56E2-4F40-92B0-27F34CA9372E}">
      <dgm:prSet/>
      <dgm:spPr/>
    </dgm:pt>
    <dgm:pt modelId="{0B5DC1CD-B7C0-4CC7-8C38-588E777FEF7C}" type="sibTrans" cxnId="{E3AA0115-56E2-4F40-92B0-27F34CA9372E}">
      <dgm:prSet/>
      <dgm:spPr/>
    </dgm:pt>
    <dgm:pt modelId="{30312292-9BCA-4423-9B19-C88F502B3600}" type="pres">
      <dgm:prSet presAssocID="{2ACDE608-0CE8-4B12-8D15-7CB79FEA8B43}" presName="Name0" presStyleCnt="0">
        <dgm:presLayoutVars>
          <dgm:dir/>
          <dgm:animLvl val="lvl"/>
          <dgm:resizeHandles val="exact"/>
        </dgm:presLayoutVars>
      </dgm:prSet>
      <dgm:spPr/>
    </dgm:pt>
    <dgm:pt modelId="{3CFE7259-A390-4712-BBC7-F2BC9045326C}" type="pres">
      <dgm:prSet presAssocID="{7AD49DA5-6268-4802-89F6-49E1DA2DE920}" presName="composite" presStyleCnt="0"/>
      <dgm:spPr/>
    </dgm:pt>
    <dgm:pt modelId="{DE7C0F85-E772-43A3-8781-ABB567E94CF0}" type="pres">
      <dgm:prSet presAssocID="{7AD49DA5-6268-4802-89F6-49E1DA2DE92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27AB634-A201-48CF-B11E-418930B90232}" type="pres">
      <dgm:prSet presAssocID="{7AD49DA5-6268-4802-89F6-49E1DA2DE920}" presName="desTx" presStyleLbl="alignAccFollowNode1" presStyleIdx="0" presStyleCnt="3">
        <dgm:presLayoutVars>
          <dgm:bulletEnabled val="1"/>
        </dgm:presLayoutVars>
      </dgm:prSet>
      <dgm:spPr/>
    </dgm:pt>
    <dgm:pt modelId="{EA0468E0-C1ED-4AE2-AF8A-C5268647717C}" type="pres">
      <dgm:prSet presAssocID="{14172CE3-B9FD-4D01-AF37-81F2CE0F9B61}" presName="space" presStyleCnt="0"/>
      <dgm:spPr/>
    </dgm:pt>
    <dgm:pt modelId="{D76C598B-E175-4BDB-90AD-3D024DE0BF83}" type="pres">
      <dgm:prSet presAssocID="{1B3C6429-CA67-4906-8376-82AC315D4F95}" presName="composite" presStyleCnt="0"/>
      <dgm:spPr/>
    </dgm:pt>
    <dgm:pt modelId="{83ED1B2D-2239-4C55-813F-9B34E84F70ED}" type="pres">
      <dgm:prSet presAssocID="{1B3C6429-CA67-4906-8376-82AC315D4F9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5A8B4D7-85B2-4DC0-80F8-7BEBE679303B}" type="pres">
      <dgm:prSet presAssocID="{1B3C6429-CA67-4906-8376-82AC315D4F95}" presName="desTx" presStyleLbl="alignAccFollowNode1" presStyleIdx="1" presStyleCnt="3" custLinFactNeighborY="113">
        <dgm:presLayoutVars>
          <dgm:bulletEnabled val="1"/>
        </dgm:presLayoutVars>
      </dgm:prSet>
      <dgm:spPr/>
    </dgm:pt>
    <dgm:pt modelId="{5A1E0F81-60C0-4192-9A76-527DF46DFE61}" type="pres">
      <dgm:prSet presAssocID="{20042306-36AE-486E-90D3-CDBF4ED54004}" presName="space" presStyleCnt="0"/>
      <dgm:spPr/>
    </dgm:pt>
    <dgm:pt modelId="{B13D38E2-D54A-4DA0-9DB6-1B5AE27E4858}" type="pres">
      <dgm:prSet presAssocID="{3FC1B5B5-0100-4AE5-B0CA-6A5AEEECAFDA}" presName="composite" presStyleCnt="0"/>
      <dgm:spPr/>
    </dgm:pt>
    <dgm:pt modelId="{5E63D796-973E-444F-89FD-6685C53E8B04}" type="pres">
      <dgm:prSet presAssocID="{3FC1B5B5-0100-4AE5-B0CA-6A5AEEECAFDA}" presName="parTx" presStyleLbl="alignNode1" presStyleIdx="2" presStyleCnt="3" custLinFactNeighborX="103" custLinFactNeighborY="1366">
        <dgm:presLayoutVars>
          <dgm:chMax val="0"/>
          <dgm:chPref val="0"/>
          <dgm:bulletEnabled val="1"/>
        </dgm:presLayoutVars>
      </dgm:prSet>
      <dgm:spPr/>
    </dgm:pt>
    <dgm:pt modelId="{0F726AEA-F33C-4BA9-86EF-AD5A821D54EE}" type="pres">
      <dgm:prSet presAssocID="{3FC1B5B5-0100-4AE5-B0CA-6A5AEEECAFDA}" presName="desTx" presStyleLbl="alignAccFollowNode1" presStyleIdx="2" presStyleCnt="3" custLinFactNeighborX="103" custLinFactNeighborY="303">
        <dgm:presLayoutVars>
          <dgm:bulletEnabled val="1"/>
        </dgm:presLayoutVars>
      </dgm:prSet>
      <dgm:spPr/>
    </dgm:pt>
  </dgm:ptLst>
  <dgm:cxnLst>
    <dgm:cxn modelId="{F995A10F-00CD-4BAD-8120-41AE0BC5CC78}" type="presOf" srcId="{1B3C6429-CA67-4906-8376-82AC315D4F95}" destId="{83ED1B2D-2239-4C55-813F-9B34E84F70ED}" srcOrd="0" destOrd="0" presId="urn:microsoft.com/office/officeart/2005/8/layout/hList1"/>
    <dgm:cxn modelId="{7EBFCF13-83E9-4974-8A37-E7224E0E824F}" type="presOf" srcId="{F9C89766-5212-4812-915B-B2719348504A}" destId="{0F726AEA-F33C-4BA9-86EF-AD5A821D54EE}" srcOrd="0" destOrd="3" presId="urn:microsoft.com/office/officeart/2005/8/layout/hList1"/>
    <dgm:cxn modelId="{E3AA0115-56E2-4F40-92B0-27F34CA9372E}" srcId="{40B116D3-7671-4127-AC6D-7A6FC3BC6D69}" destId="{F9C89766-5212-4812-915B-B2719348504A}" srcOrd="2" destOrd="0" parTransId="{FA16C344-DC35-4EE1-847C-FEE0FC381D29}" sibTransId="{0B5DC1CD-B7C0-4CC7-8C38-588E777FEF7C}"/>
    <dgm:cxn modelId="{9E07E71E-3603-40BB-A04E-FA456C84BA8A}" type="presOf" srcId="{DB08CAC9-2EC2-4113-82A9-457B67AD15E8}" destId="{327AB634-A201-48CF-B11E-418930B90232}" srcOrd="0" destOrd="3" presId="urn:microsoft.com/office/officeart/2005/8/layout/hList1"/>
    <dgm:cxn modelId="{94DE131F-E84A-46BC-AF1F-244AA119CA58}" srcId="{1B3C6429-CA67-4906-8376-82AC315D4F95}" destId="{2DFC861C-CC1C-449A-A895-C5DCE0884803}" srcOrd="0" destOrd="0" parTransId="{94DA1EA8-800A-44C1-B232-F5AE877CB7E9}" sibTransId="{8E4A6EB2-6413-4A4F-B2E2-2E4030F82FB5}"/>
    <dgm:cxn modelId="{899E322C-65AB-4821-95F4-D619B544845B}" type="presOf" srcId="{35AA647F-93E1-4FE1-9345-5A46E9D0FC00}" destId="{327AB634-A201-48CF-B11E-418930B90232}" srcOrd="0" destOrd="1" presId="urn:microsoft.com/office/officeart/2005/8/layout/hList1"/>
    <dgm:cxn modelId="{B2BAD731-6AC8-4B9A-B899-96ED68B369EE}" srcId="{3FC1B5B5-0100-4AE5-B0CA-6A5AEEECAFDA}" destId="{40B116D3-7671-4127-AC6D-7A6FC3BC6D69}" srcOrd="0" destOrd="0" parTransId="{BCF8482D-55C2-4E47-A755-80D622FABE89}" sibTransId="{0CD829E3-6EE9-439D-92DD-D03211D1A801}"/>
    <dgm:cxn modelId="{8269D438-885A-4BCA-81C7-926FE2FB3BF3}" srcId="{2ACDE608-0CE8-4B12-8D15-7CB79FEA8B43}" destId="{1B3C6429-CA67-4906-8376-82AC315D4F95}" srcOrd="1" destOrd="0" parTransId="{8A4F60AC-BA2A-4827-A7C8-631F81945D03}" sibTransId="{20042306-36AE-486E-90D3-CDBF4ED54004}"/>
    <dgm:cxn modelId="{890E793A-3D3D-4CA3-9CCE-6C64B10238E3}" type="presOf" srcId="{801458A3-1C7B-4EC5-BB2B-4278A8F4FD0E}" destId="{05A8B4D7-85B2-4DC0-80F8-7BEBE679303B}" srcOrd="0" destOrd="1" presId="urn:microsoft.com/office/officeart/2005/8/layout/hList1"/>
    <dgm:cxn modelId="{B0C81C4B-0548-4FBF-95A7-DF67FC70D744}" srcId="{07E4F3FD-4EE6-4FE9-B49B-AF9CE3365D9D}" destId="{DB08CAC9-2EC2-4113-82A9-457B67AD15E8}" srcOrd="2" destOrd="0" parTransId="{11B72094-16FF-44A8-96C5-D02F057CAF15}" sibTransId="{B914375B-4E92-4617-B3FF-006D9CB36D45}"/>
    <dgm:cxn modelId="{D96C306D-5DB8-4315-80BE-F41466D1D98E}" type="presOf" srcId="{FFC8B827-0D53-4B21-8D39-72AD23738930}" destId="{327AB634-A201-48CF-B11E-418930B90232}" srcOrd="0" destOrd="4" presId="urn:microsoft.com/office/officeart/2005/8/layout/hList1"/>
    <dgm:cxn modelId="{423BCD4E-70D5-475F-84CA-CF778259E107}" type="presOf" srcId="{3FC1B5B5-0100-4AE5-B0CA-6A5AEEECAFDA}" destId="{5E63D796-973E-444F-89FD-6685C53E8B04}" srcOrd="0" destOrd="0" presId="urn:microsoft.com/office/officeart/2005/8/layout/hList1"/>
    <dgm:cxn modelId="{1BAFE551-FC44-43CE-A728-AC0D71CA4B24}" type="presOf" srcId="{AB2CBBF8-29F7-41C1-B53C-94AEA252F389}" destId="{0F726AEA-F33C-4BA9-86EF-AD5A821D54EE}" srcOrd="0" destOrd="2" presId="urn:microsoft.com/office/officeart/2005/8/layout/hList1"/>
    <dgm:cxn modelId="{E59C9B73-F02B-470D-B72D-9A2947954919}" srcId="{40B116D3-7671-4127-AC6D-7A6FC3BC6D69}" destId="{CA061347-6B3A-46D0-B441-3D3A2CC02D02}" srcOrd="0" destOrd="0" parTransId="{8DE2F204-D318-4E55-A8ED-60C130040470}" sibTransId="{45674012-AEB7-4FA4-95FE-9B30E898BD98}"/>
    <dgm:cxn modelId="{3EB82F77-07C3-4EB4-95AD-1228D47B3D49}" type="presOf" srcId="{29F9AAD2-C6A3-4A5F-84C5-6118AC19BBA9}" destId="{327AB634-A201-48CF-B11E-418930B90232}" srcOrd="0" destOrd="6" presId="urn:microsoft.com/office/officeart/2005/8/layout/hList1"/>
    <dgm:cxn modelId="{07BCB57E-911B-4AD3-B076-F8DFB2F5EB7F}" type="presOf" srcId="{0AED2D87-AE82-4060-988E-1564B7FFA470}" destId="{327AB634-A201-48CF-B11E-418930B90232}" srcOrd="0" destOrd="5" presId="urn:microsoft.com/office/officeart/2005/8/layout/hList1"/>
    <dgm:cxn modelId="{E6B95587-B63C-4B25-9B43-1886FBA87F16}" srcId="{2ACDE608-0CE8-4B12-8D15-7CB79FEA8B43}" destId="{3FC1B5B5-0100-4AE5-B0CA-6A5AEEECAFDA}" srcOrd="2" destOrd="0" parTransId="{E0F773E4-62BB-484F-8E5F-EF97DA429E22}" sibTransId="{882AF852-DF2C-4965-A906-297C9D40B9A6}"/>
    <dgm:cxn modelId="{527F8389-6AE6-4D10-967D-600339CFEB42}" srcId="{40B116D3-7671-4127-AC6D-7A6FC3BC6D69}" destId="{AB2CBBF8-29F7-41C1-B53C-94AEA252F389}" srcOrd="1" destOrd="0" parTransId="{5A1B5320-EEE8-45CF-881B-6C0EBC4F1EE7}" sibTransId="{9B6E76E5-BCC9-4D49-9261-29B14126409D}"/>
    <dgm:cxn modelId="{9BBD199C-FA8E-48B4-AE52-07B44D63B4DA}" srcId="{07E4F3FD-4EE6-4FE9-B49B-AF9CE3365D9D}" destId="{FFC8B827-0D53-4B21-8D39-72AD23738930}" srcOrd="3" destOrd="0" parTransId="{00DE983C-842C-40F2-BF95-519C641B7016}" sibTransId="{3CEC88DE-3636-4AEF-8C78-7CA683FAC7CD}"/>
    <dgm:cxn modelId="{3B2658A1-0971-49E1-9263-14DDD5E65910}" srcId="{07E4F3FD-4EE6-4FE9-B49B-AF9CE3365D9D}" destId="{44531EC0-D323-4181-9FA2-1ED4CE166F70}" srcOrd="1" destOrd="0" parTransId="{C1A872B1-A423-4695-8A50-2947EBDE9BE4}" sibTransId="{82D927CA-7ABB-4928-90BF-56D8D49A661A}"/>
    <dgm:cxn modelId="{CEBF15A6-553E-40FC-AFA0-FA3420E9B289}" type="presOf" srcId="{7AD49DA5-6268-4802-89F6-49E1DA2DE920}" destId="{DE7C0F85-E772-43A3-8781-ABB567E94CF0}" srcOrd="0" destOrd="0" presId="urn:microsoft.com/office/officeart/2005/8/layout/hList1"/>
    <dgm:cxn modelId="{3E1B8AA6-2F29-45C5-9520-85544F3FA043}" srcId="{2ACDE608-0CE8-4B12-8D15-7CB79FEA8B43}" destId="{7AD49DA5-6268-4802-89F6-49E1DA2DE920}" srcOrd="0" destOrd="0" parTransId="{11F095BA-A7C7-4C99-9C36-A2CF3A3D5C67}" sibTransId="{14172CE3-B9FD-4D01-AF37-81F2CE0F9B61}"/>
    <dgm:cxn modelId="{5FFADBAA-C25F-44AD-8F37-554BC5E31DD0}" type="presOf" srcId="{2DFC861C-CC1C-449A-A895-C5DCE0884803}" destId="{05A8B4D7-85B2-4DC0-80F8-7BEBE679303B}" srcOrd="0" destOrd="0" presId="urn:microsoft.com/office/officeart/2005/8/layout/hList1"/>
    <dgm:cxn modelId="{CE99EFB3-356E-4D1F-9AC7-6FB8F394C212}" type="presOf" srcId="{40B116D3-7671-4127-AC6D-7A6FC3BC6D69}" destId="{0F726AEA-F33C-4BA9-86EF-AD5A821D54EE}" srcOrd="0" destOrd="0" presId="urn:microsoft.com/office/officeart/2005/8/layout/hList1"/>
    <dgm:cxn modelId="{4A9BE8B9-E787-4C3C-9D6A-99A046EE9B00}" srcId="{1B3C6429-CA67-4906-8376-82AC315D4F95}" destId="{801458A3-1C7B-4EC5-BB2B-4278A8F4FD0E}" srcOrd="1" destOrd="0" parTransId="{BFB802C3-61B9-4A5E-BF12-66C3E6DD46D6}" sibTransId="{962E77DC-E27B-4388-898B-9F0CA8724DFD}"/>
    <dgm:cxn modelId="{C5133BC5-2507-4123-BE39-2B87568E01B7}" srcId="{07E4F3FD-4EE6-4FE9-B49B-AF9CE3365D9D}" destId="{0AED2D87-AE82-4060-988E-1564B7FFA470}" srcOrd="4" destOrd="0" parTransId="{AEDBF867-A429-41A7-85F1-A46D11A9CE90}" sibTransId="{61EC2C53-8A6B-40AB-A6CB-A2267BFF58BA}"/>
    <dgm:cxn modelId="{552DBCCE-A775-47CC-8257-3174E2AC0887}" type="presOf" srcId="{CA061347-6B3A-46D0-B441-3D3A2CC02D02}" destId="{0F726AEA-F33C-4BA9-86EF-AD5A821D54EE}" srcOrd="0" destOrd="1" presId="urn:microsoft.com/office/officeart/2005/8/layout/hList1"/>
    <dgm:cxn modelId="{8C9EDBD7-1666-459E-AB14-12F27989624F}" type="presOf" srcId="{07E4F3FD-4EE6-4FE9-B49B-AF9CE3365D9D}" destId="{327AB634-A201-48CF-B11E-418930B90232}" srcOrd="0" destOrd="0" presId="urn:microsoft.com/office/officeart/2005/8/layout/hList1"/>
    <dgm:cxn modelId="{D5F773E8-3EEB-4AC5-9991-5184F24F1E9E}" srcId="{07E4F3FD-4EE6-4FE9-B49B-AF9CE3365D9D}" destId="{35AA647F-93E1-4FE1-9345-5A46E9D0FC00}" srcOrd="0" destOrd="0" parTransId="{9F5F488A-253A-40B3-B722-3F602A3114E4}" sibTransId="{48E5BF10-CCCC-477A-9A05-79B7D4F64D2D}"/>
    <dgm:cxn modelId="{803C89E8-2166-43ED-A68F-491437713C47}" type="presOf" srcId="{44531EC0-D323-4181-9FA2-1ED4CE166F70}" destId="{327AB634-A201-48CF-B11E-418930B90232}" srcOrd="0" destOrd="2" presId="urn:microsoft.com/office/officeart/2005/8/layout/hList1"/>
    <dgm:cxn modelId="{63ECC0E9-4ADC-4481-9997-E96826603ADA}" srcId="{07E4F3FD-4EE6-4FE9-B49B-AF9CE3365D9D}" destId="{29F9AAD2-C6A3-4A5F-84C5-6118AC19BBA9}" srcOrd="5" destOrd="0" parTransId="{796E9C67-86DA-4B5F-BF0F-9D326A9E4D4E}" sibTransId="{A1224280-B1F0-449C-AD15-54CDCA083E31}"/>
    <dgm:cxn modelId="{AE43B8F2-7AC3-4E16-9215-D6C30070CEC9}" srcId="{7AD49DA5-6268-4802-89F6-49E1DA2DE920}" destId="{07E4F3FD-4EE6-4FE9-B49B-AF9CE3365D9D}" srcOrd="0" destOrd="0" parTransId="{3A6A6C59-238E-496D-A3E7-A3A8D0B038C9}" sibTransId="{CE29B37A-0972-484E-8931-2EF0F0E0D5F0}"/>
    <dgm:cxn modelId="{66C1B1F9-1DDA-44A9-BA10-5D2D7D5247C6}" type="presOf" srcId="{2ACDE608-0CE8-4B12-8D15-7CB79FEA8B43}" destId="{30312292-9BCA-4423-9B19-C88F502B3600}" srcOrd="0" destOrd="0" presId="urn:microsoft.com/office/officeart/2005/8/layout/hList1"/>
    <dgm:cxn modelId="{68E0FBB4-4B1B-4E87-9439-DF2E35C5FB44}" type="presParOf" srcId="{30312292-9BCA-4423-9B19-C88F502B3600}" destId="{3CFE7259-A390-4712-BBC7-F2BC9045326C}" srcOrd="0" destOrd="0" presId="urn:microsoft.com/office/officeart/2005/8/layout/hList1"/>
    <dgm:cxn modelId="{38FCCD61-4021-41DB-8602-1D2D800A5FC8}" type="presParOf" srcId="{3CFE7259-A390-4712-BBC7-F2BC9045326C}" destId="{DE7C0F85-E772-43A3-8781-ABB567E94CF0}" srcOrd="0" destOrd="0" presId="urn:microsoft.com/office/officeart/2005/8/layout/hList1"/>
    <dgm:cxn modelId="{397B4B05-31E6-4700-AD06-3422390CAF3F}" type="presParOf" srcId="{3CFE7259-A390-4712-BBC7-F2BC9045326C}" destId="{327AB634-A201-48CF-B11E-418930B90232}" srcOrd="1" destOrd="0" presId="urn:microsoft.com/office/officeart/2005/8/layout/hList1"/>
    <dgm:cxn modelId="{4364121D-65C1-43D3-B9DE-47CFE7F48985}" type="presParOf" srcId="{30312292-9BCA-4423-9B19-C88F502B3600}" destId="{EA0468E0-C1ED-4AE2-AF8A-C5268647717C}" srcOrd="1" destOrd="0" presId="urn:microsoft.com/office/officeart/2005/8/layout/hList1"/>
    <dgm:cxn modelId="{ABEA1C7A-01EA-44ED-B99B-B99659B472CE}" type="presParOf" srcId="{30312292-9BCA-4423-9B19-C88F502B3600}" destId="{D76C598B-E175-4BDB-90AD-3D024DE0BF83}" srcOrd="2" destOrd="0" presId="urn:microsoft.com/office/officeart/2005/8/layout/hList1"/>
    <dgm:cxn modelId="{CC5862EC-5ACB-46FE-83A3-4A392EFD5AC7}" type="presParOf" srcId="{D76C598B-E175-4BDB-90AD-3D024DE0BF83}" destId="{83ED1B2D-2239-4C55-813F-9B34E84F70ED}" srcOrd="0" destOrd="0" presId="urn:microsoft.com/office/officeart/2005/8/layout/hList1"/>
    <dgm:cxn modelId="{E43C497B-703D-4FDF-B4E1-71AE6D84C199}" type="presParOf" srcId="{D76C598B-E175-4BDB-90AD-3D024DE0BF83}" destId="{05A8B4D7-85B2-4DC0-80F8-7BEBE679303B}" srcOrd="1" destOrd="0" presId="urn:microsoft.com/office/officeart/2005/8/layout/hList1"/>
    <dgm:cxn modelId="{7E4A532A-F853-4F3D-82C4-573E47BDBB5B}" type="presParOf" srcId="{30312292-9BCA-4423-9B19-C88F502B3600}" destId="{5A1E0F81-60C0-4192-9A76-527DF46DFE61}" srcOrd="3" destOrd="0" presId="urn:microsoft.com/office/officeart/2005/8/layout/hList1"/>
    <dgm:cxn modelId="{B604575F-0303-42D2-B270-D5572DC4D5F6}" type="presParOf" srcId="{30312292-9BCA-4423-9B19-C88F502B3600}" destId="{B13D38E2-D54A-4DA0-9DB6-1B5AE27E4858}" srcOrd="4" destOrd="0" presId="urn:microsoft.com/office/officeart/2005/8/layout/hList1"/>
    <dgm:cxn modelId="{60B8ADD5-FA90-4445-BF60-4541D2653170}" type="presParOf" srcId="{B13D38E2-D54A-4DA0-9DB6-1B5AE27E4858}" destId="{5E63D796-973E-444F-89FD-6685C53E8B04}" srcOrd="0" destOrd="0" presId="urn:microsoft.com/office/officeart/2005/8/layout/hList1"/>
    <dgm:cxn modelId="{DB355932-612A-4C83-8A53-9A43726219D5}" type="presParOf" srcId="{B13D38E2-D54A-4DA0-9DB6-1B5AE27E4858}" destId="{0F726AEA-F33C-4BA9-86EF-AD5A821D54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CD3FC4-165A-46C7-AB9C-6306DE2E4C7C}" type="doc">
      <dgm:prSet loTypeId="urn:microsoft.com/office/officeart/2005/8/layout/cycle3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3746BD4-E7A9-45AA-A340-A3B9D0E45EEE}">
      <dgm:prSet phldrT="[Text]" custT="1"/>
      <dgm:spPr/>
      <dgm:t>
        <a:bodyPr/>
        <a:lstStyle/>
        <a:p>
          <a: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  <a:t>April/May 2021</a:t>
          </a:r>
          <a:b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Proformas approved for the Fall 2022/Spring 2023 (FY23)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C5E265-6580-42A4-9169-9B137331F84D}" type="parTrans" cxnId="{FF733C7E-F9FD-4A77-8759-DF2D933FAC79}">
      <dgm:prSet/>
      <dgm:spPr/>
      <dgm:t>
        <a:bodyPr/>
        <a:lstStyle/>
        <a:p>
          <a:endParaRPr lang="en-US"/>
        </a:p>
      </dgm:t>
    </dgm:pt>
    <dgm:pt modelId="{83D46D20-8F7D-4D11-AC38-835715CD4892}" type="sibTrans" cxnId="{FF733C7E-F9FD-4A77-8759-DF2D933FAC79}">
      <dgm:prSet/>
      <dgm:spPr/>
      <dgm:t>
        <a:bodyPr/>
        <a:lstStyle/>
        <a:p>
          <a:endParaRPr lang="en-US"/>
        </a:p>
      </dgm:t>
    </dgm:pt>
    <dgm:pt modelId="{E2CBEB3B-BDF1-499F-A5C5-28C1E9FD9ADE}">
      <dgm:prSet phldrT="[Text]" custT="1"/>
      <dgm:spPr/>
      <dgm:t>
        <a:bodyPr/>
        <a:lstStyle/>
        <a:p>
          <a: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  <a:t>June 2021</a:t>
          </a:r>
          <a:b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200" b="0">
              <a:latin typeface="Times New Roman" panose="02020603050405020304" pitchFamily="18" charset="0"/>
              <a:cs typeface="Times New Roman" panose="02020603050405020304" pitchFamily="18" charset="0"/>
            </a:rPr>
            <a:t>Request for capital funds for FY23</a:t>
          </a:r>
          <a:b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38D50B-9B9B-4A64-A9B1-0CB16AF2D6A4}" type="parTrans" cxnId="{AD670D52-5712-4E67-819A-C256726B8F7E}">
      <dgm:prSet/>
      <dgm:spPr/>
      <dgm:t>
        <a:bodyPr/>
        <a:lstStyle/>
        <a:p>
          <a:endParaRPr lang="en-US"/>
        </a:p>
      </dgm:t>
    </dgm:pt>
    <dgm:pt modelId="{7E02F3BA-3B42-44BC-9E95-EE1537CBF12A}" type="sibTrans" cxnId="{AD670D52-5712-4E67-819A-C256726B8F7E}">
      <dgm:prSet/>
      <dgm:spPr/>
      <dgm:t>
        <a:bodyPr/>
        <a:lstStyle/>
        <a:p>
          <a:endParaRPr lang="en-US"/>
        </a:p>
      </dgm:t>
    </dgm:pt>
    <dgm:pt modelId="{C9A93362-D255-4557-B2B8-7169C7071D03}">
      <dgm:prSet phldrT="[Text]" custT="1"/>
      <dgm:spPr/>
      <dgm:t>
        <a:bodyPr/>
        <a:lstStyle/>
        <a:p>
          <a: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  <a:t>July 2021</a:t>
          </a:r>
          <a:b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Review and approval of new faculty requests for Fall 2022 hire (FY23)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EA40F5-3151-482D-B50A-10C0181CF2EE}" type="parTrans" cxnId="{0ED9FDA3-05E0-4438-9663-6A201D2943EA}">
      <dgm:prSet/>
      <dgm:spPr/>
      <dgm:t>
        <a:bodyPr/>
        <a:lstStyle/>
        <a:p>
          <a:endParaRPr lang="en-US"/>
        </a:p>
      </dgm:t>
    </dgm:pt>
    <dgm:pt modelId="{DD2D5ED0-5592-4B84-9B69-4BD6ED309027}" type="sibTrans" cxnId="{0ED9FDA3-05E0-4438-9663-6A201D2943EA}">
      <dgm:prSet/>
      <dgm:spPr/>
      <dgm:t>
        <a:bodyPr/>
        <a:lstStyle/>
        <a:p>
          <a:endParaRPr lang="en-US"/>
        </a:p>
      </dgm:t>
    </dgm:pt>
    <dgm:pt modelId="{D92597D1-0CEF-4830-A1F7-82F5B37E37E7}">
      <dgm:prSet phldrT="[Text]" custT="1"/>
      <dgm:spPr/>
      <dgm:t>
        <a:bodyPr/>
        <a:lstStyle/>
        <a:p>
          <a: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  <a:t>November 2021</a:t>
          </a:r>
          <a:b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Submission of new financial resources as part of FY23 annual budget cycle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D6BCCC-8CA6-4E0E-9868-9275DA2AD80F}" type="parTrans" cxnId="{C797E0D9-2921-4D0C-A3A4-5C6555327249}">
      <dgm:prSet/>
      <dgm:spPr/>
      <dgm:t>
        <a:bodyPr/>
        <a:lstStyle/>
        <a:p>
          <a:endParaRPr lang="en-US"/>
        </a:p>
      </dgm:t>
    </dgm:pt>
    <dgm:pt modelId="{24CE284D-5BA8-4174-903D-4C70D1B686B6}" type="sibTrans" cxnId="{C797E0D9-2921-4D0C-A3A4-5C6555327249}">
      <dgm:prSet/>
      <dgm:spPr/>
      <dgm:t>
        <a:bodyPr/>
        <a:lstStyle/>
        <a:p>
          <a:endParaRPr lang="en-US"/>
        </a:p>
      </dgm:t>
    </dgm:pt>
    <dgm:pt modelId="{BCC7A4E5-F301-467C-BD27-37A8749BA059}">
      <dgm:prSet phldrT="[Text]" custT="1"/>
      <dgm:spPr/>
      <dgm:t>
        <a:bodyPr/>
        <a:lstStyle/>
        <a:p>
          <a: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  <a:t>January 2022</a:t>
          </a:r>
          <a:b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All new program proformas (enrollment, revenue, and expenses) included as part of the  FY23 budget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7FC61-B99B-4E9A-B188-FB84203D820B}" type="parTrans" cxnId="{0A92CF88-7C54-4791-B382-E4C30502F12F}">
      <dgm:prSet/>
      <dgm:spPr/>
      <dgm:t>
        <a:bodyPr/>
        <a:lstStyle/>
        <a:p>
          <a:endParaRPr lang="en-US"/>
        </a:p>
      </dgm:t>
    </dgm:pt>
    <dgm:pt modelId="{27E6B45E-218B-4FB6-9078-C51BBF86B8AD}" type="sibTrans" cxnId="{0A92CF88-7C54-4791-B382-E4C30502F12F}">
      <dgm:prSet/>
      <dgm:spPr/>
      <dgm:t>
        <a:bodyPr/>
        <a:lstStyle/>
        <a:p>
          <a:endParaRPr lang="en-US"/>
        </a:p>
      </dgm:t>
    </dgm:pt>
    <dgm:pt modelId="{0A49EB78-17FC-4F6A-8FFD-378D957CD6E2}">
      <dgm:prSet custT="1"/>
      <dgm:spPr/>
      <dgm:t>
        <a:bodyPr/>
        <a:lstStyle/>
        <a:p>
          <a: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  <a:t>June 2021</a:t>
          </a:r>
          <a:b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Annual Reports due with review of prior year, objectives for current year, and resources needed for new year (FY23)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48A082-FDC8-4151-89C0-E7789AE1DA6E}" type="parTrans" cxnId="{5BA6E160-6920-49DC-97AE-97F57610B557}">
      <dgm:prSet/>
      <dgm:spPr/>
      <dgm:t>
        <a:bodyPr/>
        <a:lstStyle/>
        <a:p>
          <a:endParaRPr lang="en-US"/>
        </a:p>
      </dgm:t>
    </dgm:pt>
    <dgm:pt modelId="{F4F23AA3-7410-483B-848F-32709D6EE6F5}" type="sibTrans" cxnId="{5BA6E160-6920-49DC-97AE-97F57610B557}">
      <dgm:prSet/>
      <dgm:spPr/>
      <dgm:t>
        <a:bodyPr/>
        <a:lstStyle/>
        <a:p>
          <a:endParaRPr lang="en-US"/>
        </a:p>
      </dgm:t>
    </dgm:pt>
    <dgm:pt modelId="{3FEB0752-B506-443D-B60F-68FE8F5121CE}">
      <dgm:prSet custT="1"/>
      <dgm:spPr/>
      <dgm:t>
        <a:bodyPr/>
        <a:lstStyle/>
        <a:p>
          <a: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  <a:t>Sept 2020- Mar 2021</a:t>
          </a:r>
        </a:p>
        <a:p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Business Case Program Presentations to Deans Council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049B3E-3C6E-4E80-8A7B-2973779EC753}" type="parTrans" cxnId="{243EA656-8E0E-4A95-984B-49488EC2DC35}">
      <dgm:prSet/>
      <dgm:spPr/>
      <dgm:t>
        <a:bodyPr/>
        <a:lstStyle/>
        <a:p>
          <a:endParaRPr lang="en-US"/>
        </a:p>
      </dgm:t>
    </dgm:pt>
    <dgm:pt modelId="{AAEB3DE7-4048-4FC4-B5FB-D0C27F329138}" type="sibTrans" cxnId="{243EA656-8E0E-4A95-984B-49488EC2DC35}">
      <dgm:prSet/>
      <dgm:spPr/>
      <dgm:t>
        <a:bodyPr/>
        <a:lstStyle/>
        <a:p>
          <a:endParaRPr lang="en-US"/>
        </a:p>
      </dgm:t>
    </dgm:pt>
    <dgm:pt modelId="{D96C71BB-77AD-4D7E-AD1F-A23BD1EAF8BC}" type="pres">
      <dgm:prSet presAssocID="{F2CD3FC4-165A-46C7-AB9C-6306DE2E4C7C}" presName="Name0" presStyleCnt="0">
        <dgm:presLayoutVars>
          <dgm:dir/>
          <dgm:resizeHandles val="exact"/>
        </dgm:presLayoutVars>
      </dgm:prSet>
      <dgm:spPr/>
    </dgm:pt>
    <dgm:pt modelId="{5A9102AE-8021-4C59-929C-38E01CFEE29F}" type="pres">
      <dgm:prSet presAssocID="{F2CD3FC4-165A-46C7-AB9C-6306DE2E4C7C}" presName="cycle" presStyleCnt="0"/>
      <dgm:spPr/>
    </dgm:pt>
    <dgm:pt modelId="{37609C65-E8E2-42CB-8F07-21CAC0493FFC}" type="pres">
      <dgm:prSet presAssocID="{3FEB0752-B506-443D-B60F-68FE8F5121CE}" presName="nodeFirstNode" presStyleLbl="node1" presStyleIdx="0" presStyleCnt="7" custScaleY="113434">
        <dgm:presLayoutVars>
          <dgm:bulletEnabled val="1"/>
        </dgm:presLayoutVars>
      </dgm:prSet>
      <dgm:spPr/>
    </dgm:pt>
    <dgm:pt modelId="{7FA76354-A9BE-463C-9761-275769C84B16}" type="pres">
      <dgm:prSet presAssocID="{AAEB3DE7-4048-4FC4-B5FB-D0C27F329138}" presName="sibTransFirstNode" presStyleLbl="bgShp" presStyleIdx="0" presStyleCnt="1"/>
      <dgm:spPr/>
    </dgm:pt>
    <dgm:pt modelId="{A1C1CAA8-464C-42D0-97BC-1E8355476ED2}" type="pres">
      <dgm:prSet presAssocID="{13746BD4-E7A9-45AA-A340-A3B9D0E45EEE}" presName="nodeFollowingNodes" presStyleLbl="node1" presStyleIdx="1" presStyleCnt="7" custScaleY="142730" custRadScaleRad="104784" custRadScaleInc="13810">
        <dgm:presLayoutVars>
          <dgm:bulletEnabled val="1"/>
        </dgm:presLayoutVars>
      </dgm:prSet>
      <dgm:spPr/>
    </dgm:pt>
    <dgm:pt modelId="{C93F1609-01FA-47BF-B477-A27E3E403BF1}" type="pres">
      <dgm:prSet presAssocID="{0A49EB78-17FC-4F6A-8FFD-378D957CD6E2}" presName="nodeFollowingNodes" presStyleLbl="node1" presStyleIdx="2" presStyleCnt="7" custScaleY="158133" custRadScaleRad="105922" custRadScaleInc="-5736">
        <dgm:presLayoutVars>
          <dgm:bulletEnabled val="1"/>
        </dgm:presLayoutVars>
      </dgm:prSet>
      <dgm:spPr/>
    </dgm:pt>
    <dgm:pt modelId="{F0E69FD7-6946-46AC-B36A-B529EAC090D8}" type="pres">
      <dgm:prSet presAssocID="{E2CBEB3B-BDF1-499F-A5C5-28C1E9FD9ADE}" presName="nodeFollowingNodes" presStyleLbl="node1" presStyleIdx="3" presStyleCnt="7" custScaleY="130639" custRadScaleRad="99234" custRadScaleInc="-5951">
        <dgm:presLayoutVars>
          <dgm:bulletEnabled val="1"/>
        </dgm:presLayoutVars>
      </dgm:prSet>
      <dgm:spPr/>
    </dgm:pt>
    <dgm:pt modelId="{2B81727B-5BBD-45A3-A139-EE5357BD3368}" type="pres">
      <dgm:prSet presAssocID="{C9A93362-D255-4557-B2B8-7169C7071D03}" presName="nodeFollowingNodes" presStyleLbl="node1" presStyleIdx="4" presStyleCnt="7" custScaleY="127626" custRadScaleRad="100595" custRadScaleInc="11292">
        <dgm:presLayoutVars>
          <dgm:bulletEnabled val="1"/>
        </dgm:presLayoutVars>
      </dgm:prSet>
      <dgm:spPr/>
    </dgm:pt>
    <dgm:pt modelId="{6448ECE3-8FBD-4980-8C38-24CD1837EDEB}" type="pres">
      <dgm:prSet presAssocID="{D92597D1-0CEF-4830-A1F7-82F5B37E37E7}" presName="nodeFollowingNodes" presStyleLbl="node1" presStyleIdx="5" presStyleCnt="7" custScaleY="147935" custRadScaleRad="120369" custRadScaleInc="11220">
        <dgm:presLayoutVars>
          <dgm:bulletEnabled val="1"/>
        </dgm:presLayoutVars>
      </dgm:prSet>
      <dgm:spPr/>
    </dgm:pt>
    <dgm:pt modelId="{59C632C9-BF2C-4971-B186-4F1DDE59A024}" type="pres">
      <dgm:prSet presAssocID="{BCC7A4E5-F301-467C-BD27-37A8749BA059}" presName="nodeFollowingNodes" presStyleLbl="node1" presStyleIdx="6" presStyleCnt="7" custScaleY="159251" custRadScaleRad="119122" custRadScaleInc="-21591">
        <dgm:presLayoutVars>
          <dgm:bulletEnabled val="1"/>
        </dgm:presLayoutVars>
      </dgm:prSet>
      <dgm:spPr/>
    </dgm:pt>
  </dgm:ptLst>
  <dgm:cxnLst>
    <dgm:cxn modelId="{29AFF32A-4AD2-45F4-BF4E-72DF86DADA20}" type="presOf" srcId="{AAEB3DE7-4048-4FC4-B5FB-D0C27F329138}" destId="{7FA76354-A9BE-463C-9761-275769C84B16}" srcOrd="0" destOrd="0" presId="urn:microsoft.com/office/officeart/2005/8/layout/cycle3"/>
    <dgm:cxn modelId="{5BA6E160-6920-49DC-97AE-97F57610B557}" srcId="{F2CD3FC4-165A-46C7-AB9C-6306DE2E4C7C}" destId="{0A49EB78-17FC-4F6A-8FFD-378D957CD6E2}" srcOrd="2" destOrd="0" parTransId="{A048A082-FDC8-4151-89C0-E7789AE1DA6E}" sibTransId="{F4F23AA3-7410-483B-848F-32709D6EE6F5}"/>
    <dgm:cxn modelId="{58A7E164-98E5-4275-8FB2-F97DC2EE8511}" type="presOf" srcId="{3FEB0752-B506-443D-B60F-68FE8F5121CE}" destId="{37609C65-E8E2-42CB-8F07-21CAC0493FFC}" srcOrd="0" destOrd="0" presId="urn:microsoft.com/office/officeart/2005/8/layout/cycle3"/>
    <dgm:cxn modelId="{F56FA251-E170-4C06-AF63-9412EF032B35}" type="presOf" srcId="{C9A93362-D255-4557-B2B8-7169C7071D03}" destId="{2B81727B-5BBD-45A3-A139-EE5357BD3368}" srcOrd="0" destOrd="0" presId="urn:microsoft.com/office/officeart/2005/8/layout/cycle3"/>
    <dgm:cxn modelId="{AD670D52-5712-4E67-819A-C256726B8F7E}" srcId="{F2CD3FC4-165A-46C7-AB9C-6306DE2E4C7C}" destId="{E2CBEB3B-BDF1-499F-A5C5-28C1E9FD9ADE}" srcOrd="3" destOrd="0" parTransId="{A838D50B-9B9B-4A64-A9B1-0CB16AF2D6A4}" sibTransId="{7E02F3BA-3B42-44BC-9E95-EE1537CBF12A}"/>
    <dgm:cxn modelId="{BA266075-CB7A-4BE9-80D5-B90F1263A1F0}" type="presOf" srcId="{E2CBEB3B-BDF1-499F-A5C5-28C1E9FD9ADE}" destId="{F0E69FD7-6946-46AC-B36A-B529EAC090D8}" srcOrd="0" destOrd="0" presId="urn:microsoft.com/office/officeart/2005/8/layout/cycle3"/>
    <dgm:cxn modelId="{243EA656-8E0E-4A95-984B-49488EC2DC35}" srcId="{F2CD3FC4-165A-46C7-AB9C-6306DE2E4C7C}" destId="{3FEB0752-B506-443D-B60F-68FE8F5121CE}" srcOrd="0" destOrd="0" parTransId="{9C049B3E-3C6E-4E80-8A7B-2973779EC753}" sibTransId="{AAEB3DE7-4048-4FC4-B5FB-D0C27F329138}"/>
    <dgm:cxn modelId="{FF733C7E-F9FD-4A77-8759-DF2D933FAC79}" srcId="{F2CD3FC4-165A-46C7-AB9C-6306DE2E4C7C}" destId="{13746BD4-E7A9-45AA-A340-A3B9D0E45EEE}" srcOrd="1" destOrd="0" parTransId="{42C5E265-6580-42A4-9169-9B137331F84D}" sibTransId="{83D46D20-8F7D-4D11-AC38-835715CD4892}"/>
    <dgm:cxn modelId="{C7743A85-F191-4ABA-B760-F6BFF4585DE5}" type="presOf" srcId="{F2CD3FC4-165A-46C7-AB9C-6306DE2E4C7C}" destId="{D96C71BB-77AD-4D7E-AD1F-A23BD1EAF8BC}" srcOrd="0" destOrd="0" presId="urn:microsoft.com/office/officeart/2005/8/layout/cycle3"/>
    <dgm:cxn modelId="{0A92CF88-7C54-4791-B382-E4C30502F12F}" srcId="{F2CD3FC4-165A-46C7-AB9C-6306DE2E4C7C}" destId="{BCC7A4E5-F301-467C-BD27-37A8749BA059}" srcOrd="6" destOrd="0" parTransId="{F5D7FC61-B99B-4E9A-B188-FB84203D820B}" sibTransId="{27E6B45E-218B-4FB6-9078-C51BBF86B8AD}"/>
    <dgm:cxn modelId="{8DE35EA2-2346-4BC2-BAAA-A834BDED39DF}" type="presOf" srcId="{0A49EB78-17FC-4F6A-8FFD-378D957CD6E2}" destId="{C93F1609-01FA-47BF-B477-A27E3E403BF1}" srcOrd="0" destOrd="0" presId="urn:microsoft.com/office/officeart/2005/8/layout/cycle3"/>
    <dgm:cxn modelId="{0ED9FDA3-05E0-4438-9663-6A201D2943EA}" srcId="{F2CD3FC4-165A-46C7-AB9C-6306DE2E4C7C}" destId="{C9A93362-D255-4557-B2B8-7169C7071D03}" srcOrd="4" destOrd="0" parTransId="{6AEA40F5-3151-482D-B50A-10C0181CF2EE}" sibTransId="{DD2D5ED0-5592-4B84-9B69-4BD6ED309027}"/>
    <dgm:cxn modelId="{072AE3AE-F483-4FAD-89BF-E3EFDD186696}" type="presOf" srcId="{BCC7A4E5-F301-467C-BD27-37A8749BA059}" destId="{59C632C9-BF2C-4971-B186-4F1DDE59A024}" srcOrd="0" destOrd="0" presId="urn:microsoft.com/office/officeart/2005/8/layout/cycle3"/>
    <dgm:cxn modelId="{90F853CB-26EF-4917-9285-5FA7A390FA2E}" type="presOf" srcId="{D92597D1-0CEF-4830-A1F7-82F5B37E37E7}" destId="{6448ECE3-8FBD-4980-8C38-24CD1837EDEB}" srcOrd="0" destOrd="0" presId="urn:microsoft.com/office/officeart/2005/8/layout/cycle3"/>
    <dgm:cxn modelId="{DAFC4ACF-D6A3-4400-961F-38785F71FC0C}" type="presOf" srcId="{13746BD4-E7A9-45AA-A340-A3B9D0E45EEE}" destId="{A1C1CAA8-464C-42D0-97BC-1E8355476ED2}" srcOrd="0" destOrd="0" presId="urn:microsoft.com/office/officeart/2005/8/layout/cycle3"/>
    <dgm:cxn modelId="{C797E0D9-2921-4D0C-A3A4-5C6555327249}" srcId="{F2CD3FC4-165A-46C7-AB9C-6306DE2E4C7C}" destId="{D92597D1-0CEF-4830-A1F7-82F5B37E37E7}" srcOrd="5" destOrd="0" parTransId="{CFD6BCCC-8CA6-4E0E-9868-9275DA2AD80F}" sibTransId="{24CE284D-5BA8-4174-903D-4C70D1B686B6}"/>
    <dgm:cxn modelId="{894B7CC1-2F38-451D-8B0A-6A12643A8838}" type="presParOf" srcId="{D96C71BB-77AD-4D7E-AD1F-A23BD1EAF8BC}" destId="{5A9102AE-8021-4C59-929C-38E01CFEE29F}" srcOrd="0" destOrd="0" presId="urn:microsoft.com/office/officeart/2005/8/layout/cycle3"/>
    <dgm:cxn modelId="{61F9AF19-595D-448A-92D2-A7B4405840D1}" type="presParOf" srcId="{5A9102AE-8021-4C59-929C-38E01CFEE29F}" destId="{37609C65-E8E2-42CB-8F07-21CAC0493FFC}" srcOrd="0" destOrd="0" presId="urn:microsoft.com/office/officeart/2005/8/layout/cycle3"/>
    <dgm:cxn modelId="{88E4B0FA-A961-407E-98B0-B3143F75EDAB}" type="presParOf" srcId="{5A9102AE-8021-4C59-929C-38E01CFEE29F}" destId="{7FA76354-A9BE-463C-9761-275769C84B16}" srcOrd="1" destOrd="0" presId="urn:microsoft.com/office/officeart/2005/8/layout/cycle3"/>
    <dgm:cxn modelId="{B0E9F1D7-31C8-44EC-9C27-EF4FA77D1E41}" type="presParOf" srcId="{5A9102AE-8021-4C59-929C-38E01CFEE29F}" destId="{A1C1CAA8-464C-42D0-97BC-1E8355476ED2}" srcOrd="2" destOrd="0" presId="urn:microsoft.com/office/officeart/2005/8/layout/cycle3"/>
    <dgm:cxn modelId="{92A0822C-1C65-4B2C-A29C-12EACD78D03E}" type="presParOf" srcId="{5A9102AE-8021-4C59-929C-38E01CFEE29F}" destId="{C93F1609-01FA-47BF-B477-A27E3E403BF1}" srcOrd="3" destOrd="0" presId="urn:microsoft.com/office/officeart/2005/8/layout/cycle3"/>
    <dgm:cxn modelId="{DA40C8BD-A476-446A-B9BA-159E517B3846}" type="presParOf" srcId="{5A9102AE-8021-4C59-929C-38E01CFEE29F}" destId="{F0E69FD7-6946-46AC-B36A-B529EAC090D8}" srcOrd="4" destOrd="0" presId="urn:microsoft.com/office/officeart/2005/8/layout/cycle3"/>
    <dgm:cxn modelId="{44A2D170-1736-4B47-B905-57B46FCEF88B}" type="presParOf" srcId="{5A9102AE-8021-4C59-929C-38E01CFEE29F}" destId="{2B81727B-5BBD-45A3-A139-EE5357BD3368}" srcOrd="5" destOrd="0" presId="urn:microsoft.com/office/officeart/2005/8/layout/cycle3"/>
    <dgm:cxn modelId="{55B65271-F7BC-4A52-B12C-EAB3F17758AA}" type="presParOf" srcId="{5A9102AE-8021-4C59-929C-38E01CFEE29F}" destId="{6448ECE3-8FBD-4980-8C38-24CD1837EDEB}" srcOrd="6" destOrd="0" presId="urn:microsoft.com/office/officeart/2005/8/layout/cycle3"/>
    <dgm:cxn modelId="{5ED13D6D-A056-49D3-9D13-DE7D9D58F670}" type="presParOf" srcId="{5A9102AE-8021-4C59-929C-38E01CFEE29F}" destId="{59C632C9-BF2C-4971-B186-4F1DDE59A024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C0F85-E772-43A3-8781-ABB567E94CF0}">
      <dsp:nvSpPr>
        <dsp:cNvPr id="0" name=""/>
        <dsp:cNvSpPr/>
      </dsp:nvSpPr>
      <dsp:spPr>
        <a:xfrm>
          <a:off x="2539" y="1004"/>
          <a:ext cx="2475685" cy="921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Preliminary Review by Deans Council</a:t>
          </a:r>
        </a:p>
      </dsp:txBody>
      <dsp:txXfrm>
        <a:off x="2539" y="1004"/>
        <a:ext cx="2475685" cy="921600"/>
      </dsp:txXfrm>
    </dsp:sp>
    <dsp:sp modelId="{327AB634-A201-48CF-B11E-418930B90232}">
      <dsp:nvSpPr>
        <dsp:cNvPr id="0" name=""/>
        <dsp:cNvSpPr/>
      </dsp:nvSpPr>
      <dsp:spPr>
        <a:xfrm>
          <a:off x="2539" y="922604"/>
          <a:ext cx="2475685" cy="26352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Review of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FY23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Business Case Program Proposals</a:t>
          </a:r>
          <a:b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en-US" sz="1600" kern="1200" dirty="0">
            <a:highlight>
              <a:srgbClr val="FFFF00"/>
            </a:highligh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October 6, 2020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November 3, 2020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January 12, 2021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February 9, 2021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March 9, 2021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b="1" kern="1200" dirty="0">
            <a:highlight>
              <a:srgbClr val="FFFF00"/>
            </a:highligh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39" y="922604"/>
        <a:ext cx="2475685" cy="2635200"/>
      </dsp:txXfrm>
    </dsp:sp>
    <dsp:sp modelId="{83ED1B2D-2239-4C55-813F-9B34E84F70ED}">
      <dsp:nvSpPr>
        <dsp:cNvPr id="0" name=""/>
        <dsp:cNvSpPr/>
      </dsp:nvSpPr>
      <dsp:spPr>
        <a:xfrm>
          <a:off x="2824820" y="1004"/>
          <a:ext cx="2475685" cy="921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Financial Aid Review Committee (FARC)</a:t>
          </a:r>
        </a:p>
      </dsp:txBody>
      <dsp:txXfrm>
        <a:off x="2824820" y="1004"/>
        <a:ext cx="2475685" cy="921600"/>
      </dsp:txXfrm>
    </dsp:sp>
    <dsp:sp modelId="{05A8B4D7-85B2-4DC0-80F8-7BEBE679303B}">
      <dsp:nvSpPr>
        <dsp:cNvPr id="0" name=""/>
        <dsp:cNvSpPr/>
      </dsp:nvSpPr>
      <dsp:spPr>
        <a:xfrm>
          <a:off x="2824820" y="922645"/>
          <a:ext cx="2475685" cy="26352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Review of programs with special tuition pricing, scholarships, or financial aid</a:t>
          </a:r>
          <a:b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Meets every Tuesday from 1:00pm-2:30pm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4820" y="922645"/>
        <a:ext cx="2475685" cy="2635200"/>
      </dsp:txXfrm>
    </dsp:sp>
    <dsp:sp modelId="{5E63D796-973E-444F-89FD-6685C53E8B04}">
      <dsp:nvSpPr>
        <dsp:cNvPr id="0" name=""/>
        <dsp:cNvSpPr/>
      </dsp:nvSpPr>
      <dsp:spPr>
        <a:xfrm>
          <a:off x="5649640" y="13593"/>
          <a:ext cx="2475685" cy="921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Final Review &amp; Approval by Deans Council</a:t>
          </a:r>
        </a:p>
      </dsp:txBody>
      <dsp:txXfrm>
        <a:off x="5649640" y="13593"/>
        <a:ext cx="2475685" cy="921600"/>
      </dsp:txXfrm>
    </dsp:sp>
    <dsp:sp modelId="{0F726AEA-F33C-4BA9-86EF-AD5A821D54EE}">
      <dsp:nvSpPr>
        <dsp:cNvPr id="0" name=""/>
        <dsp:cNvSpPr/>
      </dsp:nvSpPr>
      <dsp:spPr>
        <a:xfrm>
          <a:off x="5649640" y="922713"/>
          <a:ext cx="2475685" cy="26352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Review of the </a:t>
          </a:r>
          <a:r>
            <a:rPr lang="en-US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FY23</a:t>
          </a: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Financial Proformas </a:t>
          </a:r>
          <a:r>
            <a:rPr lang="en-US" sz="11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US" sz="11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eg</a:t>
          </a:r>
          <a:r>
            <a:rPr lang="en-US" sz="11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approved Business Case Program Proposals) 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requesting </a:t>
          </a:r>
          <a:r>
            <a:rPr lang="en-US" sz="1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new financial resources </a:t>
          </a:r>
          <a:br>
            <a:rPr lang="en-US" sz="1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December 1, 2020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April 6, 2021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May 11, 2021 </a:t>
          </a:r>
          <a:r>
            <a:rPr lang="en-US" sz="105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*if needed</a:t>
          </a:r>
          <a:endParaRPr lang="en-US" sz="16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49640" y="922713"/>
        <a:ext cx="2475685" cy="2635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76354-A9BE-463C-9761-275769C84B16}">
      <dsp:nvSpPr>
        <dsp:cNvPr id="0" name=""/>
        <dsp:cNvSpPr/>
      </dsp:nvSpPr>
      <dsp:spPr>
        <a:xfrm>
          <a:off x="1733226" y="-67900"/>
          <a:ext cx="5100032" cy="5100032"/>
        </a:xfrm>
        <a:prstGeom prst="circularArrow">
          <a:avLst>
            <a:gd name="adj1" fmla="val 5544"/>
            <a:gd name="adj2" fmla="val 330680"/>
            <a:gd name="adj3" fmla="val 14499403"/>
            <a:gd name="adj4" fmla="val 16959601"/>
            <a:gd name="adj5" fmla="val 5757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609C65-E8E2-42CB-8F07-21CAC0493FFC}">
      <dsp:nvSpPr>
        <dsp:cNvPr id="0" name=""/>
        <dsp:cNvSpPr/>
      </dsp:nvSpPr>
      <dsp:spPr>
        <a:xfrm>
          <a:off x="3480134" y="-87851"/>
          <a:ext cx="1606215" cy="9109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Sept 2020- Mar 2021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Business Case Program Presentations to Deans Council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24605" y="-43380"/>
        <a:ext cx="1517273" cy="822055"/>
      </dsp:txXfrm>
    </dsp:sp>
    <dsp:sp modelId="{A1C1CAA8-464C-42D0-97BC-1E8355476ED2}">
      <dsp:nvSpPr>
        <dsp:cNvPr id="0" name=""/>
        <dsp:cNvSpPr/>
      </dsp:nvSpPr>
      <dsp:spPr>
        <a:xfrm>
          <a:off x="5405189" y="749715"/>
          <a:ext cx="1606215" cy="11462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April/May 2021</a:t>
          </a:r>
          <a:br>
            <a:rPr lang="en-US" sz="1200" kern="120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Proformas approved for the Fall 2022/Spring 2023 (FY23)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61146" y="805672"/>
        <a:ext cx="1494301" cy="1034362"/>
      </dsp:txXfrm>
    </dsp:sp>
    <dsp:sp modelId="{C93F1609-01FA-47BF-B477-A27E3E403BF1}">
      <dsp:nvSpPr>
        <dsp:cNvPr id="0" name=""/>
        <dsp:cNvSpPr/>
      </dsp:nvSpPr>
      <dsp:spPr>
        <a:xfrm>
          <a:off x="5746832" y="2318457"/>
          <a:ext cx="1606215" cy="12699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June 2021</a:t>
          </a:r>
          <a:b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Annual Reports due with review of prior year, objectives for current year, and resources needed for new year (FY23)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08827" y="2380452"/>
        <a:ext cx="1482225" cy="1145988"/>
      </dsp:txXfrm>
    </dsp:sp>
    <dsp:sp modelId="{F0E69FD7-6946-46AC-B36A-B529EAC090D8}">
      <dsp:nvSpPr>
        <dsp:cNvPr id="0" name=""/>
        <dsp:cNvSpPr/>
      </dsp:nvSpPr>
      <dsp:spPr>
        <a:xfrm>
          <a:off x="4506366" y="3916507"/>
          <a:ext cx="1606215" cy="10491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June 2021</a:t>
          </a:r>
          <a:b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2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Request for capital funds for FY23</a:t>
          </a:r>
          <a:b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57582" y="3967723"/>
        <a:ext cx="1503783" cy="946740"/>
      </dsp:txXfrm>
    </dsp:sp>
    <dsp:sp modelId="{2B81727B-5BBD-45A3-A139-EE5357BD3368}">
      <dsp:nvSpPr>
        <dsp:cNvPr id="0" name=""/>
        <dsp:cNvSpPr/>
      </dsp:nvSpPr>
      <dsp:spPr>
        <a:xfrm>
          <a:off x="2360031" y="3909326"/>
          <a:ext cx="1606215" cy="10249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July 2021</a:t>
          </a:r>
          <a:b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Review and approval of new faculty requests for Fall 2022 hire (FY23)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10066" y="3959361"/>
        <a:ext cx="1506145" cy="924904"/>
      </dsp:txXfrm>
    </dsp:sp>
    <dsp:sp modelId="{6448ECE3-8FBD-4980-8C38-24CD1837EDEB}">
      <dsp:nvSpPr>
        <dsp:cNvPr id="0" name=""/>
        <dsp:cNvSpPr/>
      </dsp:nvSpPr>
      <dsp:spPr>
        <a:xfrm>
          <a:off x="886555" y="2304114"/>
          <a:ext cx="1606215" cy="11880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November 2021</a:t>
          </a:r>
          <a:b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Submission of new financial resources as part of FY23 annual budget cycle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4552" y="2362111"/>
        <a:ext cx="1490221" cy="1072083"/>
      </dsp:txXfrm>
    </dsp:sp>
    <dsp:sp modelId="{59C632C9-BF2C-4971-B186-4F1DDE59A024}">
      <dsp:nvSpPr>
        <dsp:cNvPr id="0" name=""/>
        <dsp:cNvSpPr/>
      </dsp:nvSpPr>
      <dsp:spPr>
        <a:xfrm>
          <a:off x="1211070" y="652731"/>
          <a:ext cx="1606215" cy="12789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January 2022</a:t>
          </a:r>
          <a:b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All new program proformas (enrollment, revenue, and expenses) included as part of the  FY23 budget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73504" y="715165"/>
        <a:ext cx="1481347" cy="115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7" cy="466578"/>
          </a:xfrm>
          <a:prstGeom prst="rect">
            <a:avLst/>
          </a:prstGeom>
        </p:spPr>
        <p:txBody>
          <a:bodyPr vert="horz" lIns="92107" tIns="46052" rIns="92107" bIns="460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72" y="0"/>
            <a:ext cx="3037627" cy="466578"/>
          </a:xfrm>
          <a:prstGeom prst="rect">
            <a:avLst/>
          </a:prstGeom>
        </p:spPr>
        <p:txBody>
          <a:bodyPr vert="horz" lIns="92107" tIns="46052" rIns="92107" bIns="46052" rtlCol="0"/>
          <a:lstStyle>
            <a:lvl1pPr algn="r">
              <a:defRPr sz="1200"/>
            </a:lvl1pPr>
          </a:lstStyle>
          <a:p>
            <a:fld id="{619FAA85-B9FE-48D0-82B3-66E3260F759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7" tIns="46052" rIns="92107" bIns="460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3" y="4474035"/>
            <a:ext cx="5607679" cy="3660718"/>
          </a:xfrm>
          <a:prstGeom prst="rect">
            <a:avLst/>
          </a:prstGeom>
        </p:spPr>
        <p:txBody>
          <a:bodyPr vert="horz" lIns="92107" tIns="46052" rIns="92107" bIns="4605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2"/>
            <a:ext cx="3037627" cy="466578"/>
          </a:xfrm>
          <a:prstGeom prst="rect">
            <a:avLst/>
          </a:prstGeom>
        </p:spPr>
        <p:txBody>
          <a:bodyPr vert="horz" lIns="92107" tIns="46052" rIns="92107" bIns="460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72" y="8829822"/>
            <a:ext cx="3037627" cy="466578"/>
          </a:xfrm>
          <a:prstGeom prst="rect">
            <a:avLst/>
          </a:prstGeom>
        </p:spPr>
        <p:txBody>
          <a:bodyPr vert="horz" lIns="92107" tIns="46052" rIns="92107" bIns="46052" rtlCol="0" anchor="b"/>
          <a:lstStyle>
            <a:lvl1pPr algn="r">
              <a:defRPr sz="1200"/>
            </a:lvl1pPr>
          </a:lstStyle>
          <a:p>
            <a:fld id="{6A460065-2C1B-4466-A36D-CEB5E0472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2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60065-2C1B-4466-A36D-CEB5E04725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83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60065-2C1B-4466-A36D-CEB5E04725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5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0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1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9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0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9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5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6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6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EDD34-3FBD-204D-9421-61970158617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PT.pac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4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LO@pace.edu" TargetMode="External"/><Relationship Id="rId2" Type="http://schemas.openxmlformats.org/officeDocument/2006/relationships/hyperlink" Target="mailto:programreview@pace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ce.edu/PROVOS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ce.edu/PROVOST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044" y="2782033"/>
            <a:ext cx="7891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n-US" b="1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Instructions and Workflow including Important </a:t>
            </a:r>
            <a:r>
              <a:rPr lang="en-US" sz="2000" b="1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FY23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Submission Dates</a:t>
            </a:r>
          </a:p>
          <a:p>
            <a:pPr algn="ctr"/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82880" y="197542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Program Submissions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1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97629" y="5439100"/>
            <a:ext cx="3952295" cy="673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Updated 9/5/20</a:t>
            </a:r>
            <a:endParaRPr lang="en-US" sz="10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830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FY23 Approval Timeline</a:t>
            </a:r>
            <a:b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46" y="966536"/>
            <a:ext cx="8229600" cy="4525963"/>
          </a:xfrm>
        </p:spPr>
        <p:txBody>
          <a:bodyPr>
            <a:normAutofit/>
          </a:bodyPr>
          <a:lstStyle/>
          <a:p>
            <a:r>
              <a:rPr 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programs that require new financial resources, </a:t>
            </a:r>
            <a:r>
              <a:rPr 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goal of this timeline is to align the financial, operational, and human resource needs with the annual budget cycle.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10</a:t>
            </a:fld>
            <a:endParaRPr lang="en-US" b="1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03585048"/>
              </p:ext>
            </p:extLst>
          </p:nvPr>
        </p:nvGraphicFramePr>
        <p:xfrm>
          <a:off x="344904" y="1714417"/>
          <a:ext cx="8566485" cy="493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0068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11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4156" y="1568970"/>
            <a:ext cx="7927523" cy="3811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questions on the NYSED approval process or Business Case Proposal and Financial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Proforma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email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programreview@pace.edu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call (212) 346-1956</a:t>
            </a: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questions on MSCHE, email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ALO@pace.edu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visit the Pace University website: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www.pace.edu/PROVOST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(and select Polices and Forms)</a:t>
            </a: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rgbClr val="00206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3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52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52" y="1417638"/>
            <a:ext cx="8550442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Review Grid  (IRG)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be used for the review and approval for ALL ACADEMIC PROGRAM SUBMISSIONS</a:t>
            </a:r>
            <a:b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Internal Review Grid provides a comprehensive summary of the review and approval steps needed for:</a:t>
            </a:r>
          </a:p>
          <a:p>
            <a:pPr lvl="2"/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undergraduate and graduate programs, courses, and non-credit bearing programs</a:t>
            </a:r>
          </a:p>
          <a:p>
            <a:pPr lvl="2"/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Indicates which new programs and program revisions are required to be submitted to NYS for approval</a:t>
            </a: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Business Case Proposal and Financial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Proforma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be completed for ONLY THOSE ACADEMIC PROGRAMS REQUIRING new financial resources </a:t>
            </a:r>
            <a:r>
              <a:rPr lang="en-US" sz="1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1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faculty, adjuncts, capital, space)</a:t>
            </a:r>
            <a:br>
              <a:rPr lang="en-US" sz="1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forms provide a comprehensive summary of the market demand and financial resources needed for the new program submission:</a:t>
            </a:r>
          </a:p>
          <a:p>
            <a:pPr lvl="2"/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Case Proposal provides a comprehensive market study and program assessment</a:t>
            </a:r>
          </a:p>
          <a:p>
            <a:pPr lvl="2"/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Proforma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provides a 5-year financial projection of enrollment, revenue, and profit</a:t>
            </a:r>
          </a:p>
          <a:p>
            <a:pPr lvl="1"/>
            <a:endParaRPr lang="en-US" sz="1300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 Deans Council presentation dates (slide 9 ) </a:t>
            </a:r>
            <a:b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2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2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29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Workflow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3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DACC8E-7189-4C7E-A2AC-037859AE4035}"/>
              </a:ext>
            </a:extLst>
          </p:cNvPr>
          <p:cNvSpPr/>
          <p:nvPr/>
        </p:nvSpPr>
        <p:spPr>
          <a:xfrm>
            <a:off x="3782407" y="1145020"/>
            <a:ext cx="1597981" cy="72796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Undergraduate or Graduate Program Submission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6E83D6-8DAC-40EA-97C3-BB7F6EB5F416}"/>
              </a:ext>
            </a:extLst>
          </p:cNvPr>
          <p:cNvSpPr/>
          <p:nvPr/>
        </p:nvSpPr>
        <p:spPr>
          <a:xfrm>
            <a:off x="3795563" y="2204565"/>
            <a:ext cx="1597981" cy="72796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this program require new financial resources (faculty, adjuncts, capital, space)?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A16B0DD-658E-4826-9EEE-601245A73847}"/>
              </a:ext>
            </a:extLst>
          </p:cNvPr>
          <p:cNvSpPr/>
          <p:nvPr/>
        </p:nvSpPr>
        <p:spPr>
          <a:xfrm>
            <a:off x="3406749" y="3297806"/>
            <a:ext cx="1016077" cy="13143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not, complete the necessary steps as outlined in the Internal Review Grid (IRG) on slides, 5-6.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41308AB-8765-4A4C-AC85-069FB315C81A}"/>
              </a:ext>
            </a:extLst>
          </p:cNvPr>
          <p:cNvSpPr/>
          <p:nvPr/>
        </p:nvSpPr>
        <p:spPr>
          <a:xfrm>
            <a:off x="4538152" y="3284520"/>
            <a:ext cx="1597981" cy="25609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yes, complete the necessary steps as outlined in the Internal Review Grid (IRG) on slides, 5-6. 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the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usiness Case Proposal and Financial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Proforma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described on slide 8.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important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FY23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(Fall 2022/ Spring 2023) submission deadlines and presentation dates to 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Deans Council as described on slide 9.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88D3F6-776E-4E25-BCDB-AB828540091D}"/>
              </a:ext>
            </a:extLst>
          </p:cNvPr>
          <p:cNvSpPr/>
          <p:nvPr/>
        </p:nvSpPr>
        <p:spPr>
          <a:xfrm>
            <a:off x="423352" y="1141257"/>
            <a:ext cx="1597981" cy="727969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 Program Submission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A5245B-B12A-4AE2-A1E6-E2D60701CFDF}"/>
              </a:ext>
            </a:extLst>
          </p:cNvPr>
          <p:cNvSpPr/>
          <p:nvPr/>
        </p:nvSpPr>
        <p:spPr>
          <a:xfrm>
            <a:off x="6890924" y="1135276"/>
            <a:ext cx="1597981" cy="727969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Forms or Non-Credit Bearing Programs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942994-B68A-4589-92DD-6BEB23C9E281}"/>
              </a:ext>
            </a:extLst>
          </p:cNvPr>
          <p:cNvSpPr/>
          <p:nvPr/>
        </p:nvSpPr>
        <p:spPr>
          <a:xfrm>
            <a:off x="6892691" y="2188516"/>
            <a:ext cx="1597981" cy="72796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the course have a proposed area of knowledge (AOK) designation?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58AACC-E0FF-4BA3-9B98-0CAB0E16E789}"/>
              </a:ext>
            </a:extLst>
          </p:cNvPr>
          <p:cNvSpPr/>
          <p:nvPr/>
        </p:nvSpPr>
        <p:spPr>
          <a:xfrm>
            <a:off x="6617901" y="3265285"/>
            <a:ext cx="1002097" cy="134682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not, complete the necessary steps as outlined in the Internal Review Grid (IRG) on slide 7.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CCC510-6860-4CFD-8A00-2FF4A95A33E1}"/>
              </a:ext>
            </a:extLst>
          </p:cNvPr>
          <p:cNvSpPr/>
          <p:nvPr/>
        </p:nvSpPr>
        <p:spPr>
          <a:xfrm>
            <a:off x="7678502" y="3274532"/>
            <a:ext cx="1170181" cy="225197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yes, complete the necessary steps for AOK designation as outlined in the Internal Review Grid (IRG) on slide 7.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the necessary steps for a new or course change procedure.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6FAA225-D5F3-4ACF-B46F-E86FAFE763C9}"/>
              </a:ext>
            </a:extLst>
          </p:cNvPr>
          <p:cNvSpPr/>
          <p:nvPr/>
        </p:nvSpPr>
        <p:spPr>
          <a:xfrm>
            <a:off x="420902" y="2227629"/>
            <a:ext cx="1597981" cy="727969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this program require new financial resources (</a:t>
            </a: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faculty, adjuncts, capital, space)?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4B2D041-69F4-458D-9996-E829092E9C7A}"/>
              </a:ext>
            </a:extLst>
          </p:cNvPr>
          <p:cNvSpPr/>
          <p:nvPr/>
        </p:nvSpPr>
        <p:spPr>
          <a:xfrm>
            <a:off x="218603" y="3274135"/>
            <a:ext cx="1112553" cy="13379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not, complete the necessary steps as outlined in the Internal Review Grid (IRG) on slides, 5-7.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D851BF4-8FAB-411F-9857-0FBA7106967C}"/>
              </a:ext>
            </a:extLst>
          </p:cNvPr>
          <p:cNvSpPr/>
          <p:nvPr/>
        </p:nvSpPr>
        <p:spPr>
          <a:xfrm>
            <a:off x="1446898" y="3284521"/>
            <a:ext cx="1597980" cy="2560925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yes, complete the necessary steps as outlined in the Internal Review Grid (IRG) on slides, 5-7. 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the Business Case Proposal and Financial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Proforma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described on slide 8.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important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FY23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(Fall 2022/ Spring 2023) submission deadlines and presentation dates to 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Deans Council as described on slides 9.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1170768" y="1904897"/>
            <a:ext cx="1" cy="30827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D8C6564-90A3-4809-8E66-4554FEAEEC8E}"/>
              </a:ext>
            </a:extLst>
          </p:cNvPr>
          <p:cNvCxnSpPr/>
          <p:nvPr/>
        </p:nvCxnSpPr>
        <p:spPr>
          <a:xfrm flipH="1">
            <a:off x="7619999" y="1917796"/>
            <a:ext cx="1" cy="239696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4576212" y="1904897"/>
            <a:ext cx="1" cy="30827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5075531" y="2963632"/>
            <a:ext cx="1" cy="30827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4086928" y="2976599"/>
            <a:ext cx="1" cy="30827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793778" y="2955598"/>
            <a:ext cx="1" cy="30827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1782380" y="2971896"/>
            <a:ext cx="1" cy="30827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D8C6564-90A3-4809-8E66-4554FEAEEC8E}"/>
              </a:ext>
            </a:extLst>
          </p:cNvPr>
          <p:cNvCxnSpPr/>
          <p:nvPr/>
        </p:nvCxnSpPr>
        <p:spPr>
          <a:xfrm flipH="1">
            <a:off x="7117305" y="2976599"/>
            <a:ext cx="1" cy="26515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D8C6564-90A3-4809-8E66-4554FEAEEC8E}"/>
              </a:ext>
            </a:extLst>
          </p:cNvPr>
          <p:cNvCxnSpPr/>
          <p:nvPr/>
        </p:nvCxnSpPr>
        <p:spPr>
          <a:xfrm flipH="1">
            <a:off x="8071810" y="2971036"/>
            <a:ext cx="1" cy="27072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170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Internal Review Grid (IRG)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4316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Internal Review Grid provides a comprehensive summary of the review and approval steps needed for </a:t>
            </a:r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undergraduate and graduate programs, courses, and non-credit bearing programs</a:t>
            </a:r>
            <a:b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Internal Review Grid indicates which new programs and program changes need to go to New York State for approval</a:t>
            </a: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note that the IRG was approved by BOTH the NYCFC and Westchester FC on 2/5/20 &amp; 2/7/20, respectively.  </a:t>
            </a:r>
            <a:br>
              <a:rPr lang="en-US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note that Footnote #6 was added on 6/26/20 to conform to new Middle States Accreditation Requirements.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4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868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D6362-708B-448E-8661-81704FD0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5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3347" y="-985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IRG – UG Degrees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DAA6E3-C96F-40FD-B123-FD62E784D2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53" y="808509"/>
            <a:ext cx="8517864" cy="531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03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B35D2-89D0-4996-A915-8B0CC27E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92111"/>
            <a:ext cx="2133600" cy="365125"/>
          </a:xfrm>
        </p:spPr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6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3347" y="92503"/>
            <a:ext cx="8229600" cy="8994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IRG – GRAD Degrees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DD9E53-F0F1-4AFF-ABFD-32E32D4B3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65" y="719818"/>
            <a:ext cx="7929563" cy="541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395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7A45A-8A1C-468A-9D69-2FEF4E25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7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3347" y="-985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IRG – Other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38E64C-CD97-4F1A-92CC-932A459E5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87" y="4285510"/>
            <a:ext cx="8231626" cy="18918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441" y="810305"/>
            <a:ext cx="8395117" cy="331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877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4360" y="1855281"/>
            <a:ext cx="7891272" cy="3338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following documents should be completed for </a:t>
            </a:r>
            <a:r>
              <a:rPr lang="en-US" sz="16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academic program submissions requiring </a:t>
            </a:r>
            <a:r>
              <a:rPr lang="en-US" sz="16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financial resources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1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faculty, adjuncts, capital, space):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Business Case Program Proposal -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 conclusive narrative of the program, including a comprehensive market study and program assessment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Financial </a:t>
            </a:r>
            <a:r>
              <a:rPr lang="en-US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Proforma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Model -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 5-year financial projection of enrollment, revenue and profit (see separate files for undergraduate and graduate/special programs)</a:t>
            </a:r>
            <a:b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documents will be presented at Deans Council </a:t>
            </a:r>
            <a:r>
              <a:rPr lang="en-US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(presentation dates on slide 9)</a:t>
            </a:r>
            <a:br>
              <a:rPr lang="en-US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b="1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Please note that the Business Case Proposal and Financial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Proforma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templates can be found on the Pace website at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www.pace.edu/PROVOST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(and select Polices and Forms)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6032" y="389978"/>
            <a:ext cx="8229600" cy="1143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 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Case Proposal &amp; </a:t>
            </a:r>
            <a:b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Proforma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8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7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Fall 2020 &amp; Spring 2021 Dates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3947"/>
            <a:ext cx="8229600" cy="4525963"/>
          </a:xfrm>
        </p:spPr>
        <p:txBody>
          <a:bodyPr>
            <a:normAutofit/>
          </a:bodyPr>
          <a:lstStyle/>
          <a:p>
            <a:endParaRPr lang="en-US" sz="22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350669"/>
            <a:ext cx="8125326" cy="9848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Note: This timeline </a:t>
            </a:r>
            <a:r>
              <a:rPr lang="en-US" sz="1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applies to program submissions with </a:t>
            </a:r>
            <a:r>
              <a:rPr lang="en-US" sz="1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financial resource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requests.</a:t>
            </a:r>
            <a:b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new programs requiring new financial resources </a:t>
            </a:r>
            <a:r>
              <a:rPr lang="en-US" sz="1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 be fully approved by May 2021 </a:t>
            </a:r>
            <a:br>
              <a:rPr lang="en-US" sz="1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inclusion in the </a:t>
            </a:r>
            <a:r>
              <a:rPr lang="en-US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FY23</a:t>
            </a: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Budget (Fall 2022/Spring 2023).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9</a:t>
            </a:fld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92266982"/>
              </p:ext>
            </p:extLst>
          </p:nvPr>
        </p:nvGraphicFramePr>
        <p:xfrm>
          <a:off x="457200" y="2335554"/>
          <a:ext cx="8125326" cy="355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9185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002060"/>
          </a:solidFill>
        </a:ln>
      </a:spPr>
      <a:bodyPr rtlCol="0" anchor="ctr"/>
      <a:lstStyle>
        <a:defPPr algn="ctr">
          <a:defRPr sz="1200"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4829</TotalTime>
  <Words>1083</Words>
  <Application>Microsoft Office PowerPoint</Application>
  <PresentationFormat>On-screen Show (4:3)</PresentationFormat>
  <Paragraphs>106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Office Theme</vt:lpstr>
      <vt:lpstr>PowerPoint Presentation</vt:lpstr>
      <vt:lpstr>Instructions</vt:lpstr>
      <vt:lpstr>Workflow Summary</vt:lpstr>
      <vt:lpstr>1.   Internal Review Grid (IRG)</vt:lpstr>
      <vt:lpstr>PowerPoint Presentation</vt:lpstr>
      <vt:lpstr>PowerPoint Presentation</vt:lpstr>
      <vt:lpstr>PowerPoint Presentation</vt:lpstr>
      <vt:lpstr>PowerPoint Presentation</vt:lpstr>
      <vt:lpstr>Important Fall 2020 &amp; Spring 2021 Dates</vt:lpstr>
      <vt:lpstr>FY23 Approval Timeline </vt:lpstr>
      <vt:lpstr>Contact Information</vt:lpstr>
    </vt:vector>
  </TitlesOfParts>
  <Company>Pace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 Lewis</dc:creator>
  <cp:lastModifiedBy>Pagano, Cathy</cp:lastModifiedBy>
  <cp:revision>366</cp:revision>
  <cp:lastPrinted>2019-11-26T13:34:13Z</cp:lastPrinted>
  <dcterms:created xsi:type="dcterms:W3CDTF">2017-03-30T17:16:40Z</dcterms:created>
  <dcterms:modified xsi:type="dcterms:W3CDTF">2020-09-06T13:43:21Z</dcterms:modified>
</cp:coreProperties>
</file>